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07" r:id="rId2"/>
  </p:sldMasterIdLst>
  <p:notesMasterIdLst>
    <p:notesMasterId r:id="rId11"/>
  </p:notesMasterIdLst>
  <p:handoutMasterIdLst>
    <p:handoutMasterId r:id="rId12"/>
  </p:handoutMasterIdLst>
  <p:sldIdLst>
    <p:sldId id="278" r:id="rId3"/>
    <p:sldId id="279" r:id="rId4"/>
    <p:sldId id="280" r:id="rId5"/>
    <p:sldId id="282" r:id="rId6"/>
    <p:sldId id="285" r:id="rId7"/>
    <p:sldId id="283" r:id="rId8"/>
    <p:sldId id="286" r:id="rId9"/>
    <p:sldId id="288" r:id="rId10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5932" autoAdjust="0"/>
  </p:normalViewPr>
  <p:slideViewPr>
    <p:cSldViewPr>
      <p:cViewPr varScale="1">
        <p:scale>
          <a:sx n="43" d="100"/>
          <a:sy n="43" d="100"/>
        </p:scale>
        <p:origin x="-129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39" d="100"/>
          <a:sy n="39" d="100"/>
        </p:scale>
        <p:origin x="-2238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9DADA5C-EB4C-4FDB-9633-8CA7A9641CF3}" type="doc">
      <dgm:prSet loTypeId="urn:microsoft.com/office/officeart/2005/8/layout/chevron1" loCatId="process" qsTypeId="urn:microsoft.com/office/officeart/2005/8/quickstyle/3d2" qsCatId="3D" csTypeId="urn:microsoft.com/office/officeart/2005/8/colors/colorful5" csCatId="colorful" phldr="1"/>
      <dgm:spPr/>
    </dgm:pt>
    <dgm:pt modelId="{3C618AF5-8292-438E-B819-5245C9A3DEA9}">
      <dgm:prSet phldrT="[Texto]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ES" dirty="0" smtClean="0"/>
            <a:t>2001 GE </a:t>
          </a:r>
          <a:r>
            <a:rPr lang="es-ES" dirty="0" err="1" smtClean="0"/>
            <a:t>HealthCare</a:t>
          </a:r>
          <a:r>
            <a:rPr lang="es-ES" dirty="0" smtClean="0"/>
            <a:t> </a:t>
          </a:r>
          <a:r>
            <a:rPr lang="es-ES" dirty="0" err="1" smtClean="0"/>
            <a:t>gets</a:t>
          </a:r>
          <a:r>
            <a:rPr lang="es-ES" dirty="0" smtClean="0"/>
            <a:t> a </a:t>
          </a:r>
          <a:r>
            <a:rPr lang="es-ES" dirty="0" err="1" smtClean="0"/>
            <a:t>licence</a:t>
          </a:r>
          <a:r>
            <a:rPr lang="es-ES" dirty="0" smtClean="0"/>
            <a:t> </a:t>
          </a:r>
          <a:r>
            <a:rPr lang="es-ES" dirty="0" err="1" smtClean="0"/>
            <a:t>from</a:t>
          </a:r>
          <a:r>
            <a:rPr lang="es-ES" dirty="0" smtClean="0"/>
            <a:t> CSIC</a:t>
          </a:r>
        </a:p>
        <a:p>
          <a:pPr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dirty="0"/>
        </a:p>
      </dgm:t>
    </dgm:pt>
    <dgm:pt modelId="{CDC26FF4-51CF-4F01-8E39-5FB5FAEA2644}" type="parTrans" cxnId="{77F38CA2-6CB1-4035-904D-78BF110D64F6}">
      <dgm:prSet/>
      <dgm:spPr/>
      <dgm:t>
        <a:bodyPr/>
        <a:lstStyle/>
        <a:p>
          <a:endParaRPr lang="es-ES"/>
        </a:p>
      </dgm:t>
    </dgm:pt>
    <dgm:pt modelId="{C0B53E4E-5C6B-4DE9-95F9-EE011A7D6A5F}" type="sibTrans" cxnId="{77F38CA2-6CB1-4035-904D-78BF110D64F6}">
      <dgm:prSet/>
      <dgm:spPr/>
      <dgm:t>
        <a:bodyPr/>
        <a:lstStyle/>
        <a:p>
          <a:endParaRPr lang="es-ES"/>
        </a:p>
      </dgm:t>
    </dgm:pt>
    <dgm:pt modelId="{FC94FA7D-53C6-4411-85E8-B66814AC3FF1}">
      <dgm:prSet phldrT="[Texto]"/>
      <dgm:spPr/>
      <dgm:t>
        <a:bodyPr/>
        <a:lstStyle/>
        <a:p>
          <a:r>
            <a:rPr lang="es-ES" dirty="0" smtClean="0"/>
            <a:t>GE </a:t>
          </a:r>
          <a:r>
            <a:rPr lang="es-ES" dirty="0" err="1" smtClean="0"/>
            <a:t>Healthcare</a:t>
          </a:r>
          <a:endParaRPr lang="es-ES" dirty="0" smtClean="0"/>
        </a:p>
        <a:p>
          <a:r>
            <a:rPr lang="es-ES" dirty="0" smtClean="0"/>
            <a:t>  </a:t>
          </a:r>
          <a:r>
            <a:rPr lang="es-ES" dirty="0" err="1" smtClean="0"/>
            <a:t>Profit</a:t>
          </a:r>
          <a:r>
            <a:rPr lang="es-ES" dirty="0" smtClean="0"/>
            <a:t> 2002 -2007</a:t>
          </a:r>
        </a:p>
        <a:p>
          <a:r>
            <a:rPr lang="es-ES" dirty="0" smtClean="0"/>
            <a:t> 49million Euros </a:t>
          </a:r>
          <a:endParaRPr lang="es-ES" dirty="0"/>
        </a:p>
      </dgm:t>
    </dgm:pt>
    <dgm:pt modelId="{B658AE98-EB19-4AE0-BBF5-3FA0C3096F7F}" type="parTrans" cxnId="{85071D5F-36B2-47EC-8DD8-8555541A3313}">
      <dgm:prSet/>
      <dgm:spPr/>
      <dgm:t>
        <a:bodyPr/>
        <a:lstStyle/>
        <a:p>
          <a:endParaRPr lang="es-ES"/>
        </a:p>
      </dgm:t>
    </dgm:pt>
    <dgm:pt modelId="{26074F76-1587-4023-8382-77D9CF9D8C68}" type="sibTrans" cxnId="{85071D5F-36B2-47EC-8DD8-8555541A3313}">
      <dgm:prSet/>
      <dgm:spPr/>
      <dgm:t>
        <a:bodyPr/>
        <a:lstStyle/>
        <a:p>
          <a:endParaRPr lang="es-ES"/>
        </a:p>
      </dgm:t>
    </dgm:pt>
    <dgm:pt modelId="{9AD686C4-6965-4FCD-A308-FE652B518A79}">
      <dgm:prSet/>
      <dgm:spPr/>
      <dgm:t>
        <a:bodyPr/>
        <a:lstStyle/>
        <a:p>
          <a:r>
            <a:rPr lang="es-ES" b="1" dirty="0" smtClean="0"/>
            <a:t>GE </a:t>
          </a:r>
          <a:r>
            <a:rPr lang="es-ES" b="1" dirty="0" err="1" smtClean="0"/>
            <a:t>Healthcare</a:t>
          </a:r>
          <a:r>
            <a:rPr lang="es-ES" b="1" dirty="0" smtClean="0"/>
            <a:t>  </a:t>
          </a:r>
          <a:r>
            <a:rPr lang="es-ES" b="1" dirty="0" err="1" smtClean="0"/>
            <a:t>lauchs</a:t>
          </a:r>
          <a:r>
            <a:rPr lang="es-ES" b="1" dirty="0" smtClean="0"/>
            <a:t> </a:t>
          </a:r>
          <a:r>
            <a:rPr lang="es-ES" b="1" dirty="0" err="1" smtClean="0">
              <a:solidFill>
                <a:schemeClr val="bg1"/>
              </a:solidFill>
            </a:rPr>
            <a:t>TempliPhi</a:t>
          </a:r>
          <a:r>
            <a:rPr lang="es-ES" b="1" dirty="0" smtClean="0">
              <a:solidFill>
                <a:schemeClr val="bg1"/>
              </a:solidFill>
            </a:rPr>
            <a:t>  </a:t>
          </a:r>
          <a:r>
            <a:rPr lang="es-ES" dirty="0" smtClean="0">
              <a:solidFill>
                <a:schemeClr val="tx1"/>
              </a:solidFill>
            </a:rPr>
            <a:t>and </a:t>
          </a:r>
          <a:r>
            <a:rPr lang="es-ES" dirty="0" smtClean="0">
              <a:solidFill>
                <a:schemeClr val="bg1"/>
              </a:solidFill>
            </a:rPr>
            <a:t> </a:t>
          </a:r>
          <a:r>
            <a:rPr lang="es-ES" b="1" dirty="0" err="1" smtClean="0">
              <a:solidFill>
                <a:schemeClr val="bg1"/>
              </a:solidFill>
            </a:rPr>
            <a:t>GenomiPhi</a:t>
          </a:r>
          <a:r>
            <a:rPr lang="es-ES" b="1" dirty="0" smtClean="0">
              <a:solidFill>
                <a:schemeClr val="bg1"/>
              </a:solidFill>
            </a:rPr>
            <a:t> </a:t>
          </a:r>
          <a:endParaRPr lang="es-ES" dirty="0">
            <a:solidFill>
              <a:schemeClr val="bg1"/>
            </a:solidFill>
          </a:endParaRPr>
        </a:p>
      </dgm:t>
    </dgm:pt>
    <dgm:pt modelId="{9160B7FE-EED6-4F2A-950C-DFB5E0A7E433}" type="parTrans" cxnId="{30495E95-4B4F-456A-9D27-B4F9262AC75B}">
      <dgm:prSet/>
      <dgm:spPr/>
      <dgm:t>
        <a:bodyPr/>
        <a:lstStyle/>
        <a:p>
          <a:endParaRPr lang="es-ES"/>
        </a:p>
      </dgm:t>
    </dgm:pt>
    <dgm:pt modelId="{D707299A-134C-4FC6-8FDA-A652F4CC3884}" type="sibTrans" cxnId="{30495E95-4B4F-456A-9D27-B4F9262AC75B}">
      <dgm:prSet/>
      <dgm:spPr/>
      <dgm:t>
        <a:bodyPr/>
        <a:lstStyle/>
        <a:p>
          <a:endParaRPr lang="es-ES"/>
        </a:p>
      </dgm:t>
    </dgm:pt>
    <dgm:pt modelId="{BDB6F333-F88D-4AC7-8A5B-8A3BCC78DEFB}" type="pres">
      <dgm:prSet presAssocID="{D9DADA5C-EB4C-4FDB-9633-8CA7A9641CF3}" presName="Name0" presStyleCnt="0">
        <dgm:presLayoutVars>
          <dgm:dir/>
          <dgm:animLvl val="lvl"/>
          <dgm:resizeHandles val="exact"/>
        </dgm:presLayoutVars>
      </dgm:prSet>
      <dgm:spPr/>
    </dgm:pt>
    <dgm:pt modelId="{F29C1A40-6171-4D11-BDA0-FD391708A9A5}" type="pres">
      <dgm:prSet presAssocID="{3C618AF5-8292-438E-B819-5245C9A3DEA9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1E4F44CA-B2E5-4CEF-B19B-F531BBDACC25}" type="pres">
      <dgm:prSet presAssocID="{C0B53E4E-5C6B-4DE9-95F9-EE011A7D6A5F}" presName="parTxOnlySpace" presStyleCnt="0"/>
      <dgm:spPr/>
    </dgm:pt>
    <dgm:pt modelId="{859E3358-3F2B-4FE4-BFA3-644C52EA9CDD}" type="pres">
      <dgm:prSet presAssocID="{9AD686C4-6965-4FCD-A308-FE652B518A79}" presName="parTxOnly" presStyleLbl="node1" presStyleIdx="1" presStyleCnt="3" custScaleX="12859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3D9AD42-DCF5-438A-9B42-C2237D67F542}" type="pres">
      <dgm:prSet presAssocID="{D707299A-134C-4FC6-8FDA-A652F4CC3884}" presName="parTxOnlySpace" presStyleCnt="0"/>
      <dgm:spPr/>
    </dgm:pt>
    <dgm:pt modelId="{6E1C1A6E-25F9-4F7D-8485-ED62E0EC3E84}" type="pres">
      <dgm:prSet presAssocID="{FC94FA7D-53C6-4411-85E8-B66814AC3FF1}" presName="parTxOnly" presStyleLbl="node1" presStyleIdx="2" presStyleCnt="3" custScaleX="11116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77F38CA2-6CB1-4035-904D-78BF110D64F6}" srcId="{D9DADA5C-EB4C-4FDB-9633-8CA7A9641CF3}" destId="{3C618AF5-8292-438E-B819-5245C9A3DEA9}" srcOrd="0" destOrd="0" parTransId="{CDC26FF4-51CF-4F01-8E39-5FB5FAEA2644}" sibTransId="{C0B53E4E-5C6B-4DE9-95F9-EE011A7D6A5F}"/>
    <dgm:cxn modelId="{62532E00-0A68-480D-9D59-A810F7364A4B}" type="presOf" srcId="{D9DADA5C-EB4C-4FDB-9633-8CA7A9641CF3}" destId="{BDB6F333-F88D-4AC7-8A5B-8A3BCC78DEFB}" srcOrd="0" destOrd="0" presId="urn:microsoft.com/office/officeart/2005/8/layout/chevron1"/>
    <dgm:cxn modelId="{22F4378C-6FBC-4505-B7C9-281A9875E385}" type="presOf" srcId="{FC94FA7D-53C6-4411-85E8-B66814AC3FF1}" destId="{6E1C1A6E-25F9-4F7D-8485-ED62E0EC3E84}" srcOrd="0" destOrd="0" presId="urn:microsoft.com/office/officeart/2005/8/layout/chevron1"/>
    <dgm:cxn modelId="{30495E95-4B4F-456A-9D27-B4F9262AC75B}" srcId="{D9DADA5C-EB4C-4FDB-9633-8CA7A9641CF3}" destId="{9AD686C4-6965-4FCD-A308-FE652B518A79}" srcOrd="1" destOrd="0" parTransId="{9160B7FE-EED6-4F2A-950C-DFB5E0A7E433}" sibTransId="{D707299A-134C-4FC6-8FDA-A652F4CC3884}"/>
    <dgm:cxn modelId="{9F18DD70-81E0-4140-8FA1-445D98E0C7B2}" type="presOf" srcId="{9AD686C4-6965-4FCD-A308-FE652B518A79}" destId="{859E3358-3F2B-4FE4-BFA3-644C52EA9CDD}" srcOrd="0" destOrd="0" presId="urn:microsoft.com/office/officeart/2005/8/layout/chevron1"/>
    <dgm:cxn modelId="{85071D5F-36B2-47EC-8DD8-8555541A3313}" srcId="{D9DADA5C-EB4C-4FDB-9633-8CA7A9641CF3}" destId="{FC94FA7D-53C6-4411-85E8-B66814AC3FF1}" srcOrd="2" destOrd="0" parTransId="{B658AE98-EB19-4AE0-BBF5-3FA0C3096F7F}" sibTransId="{26074F76-1587-4023-8382-77D9CF9D8C68}"/>
    <dgm:cxn modelId="{ACE8CCF4-631A-44B5-94B4-11AA29A04EB1}" type="presOf" srcId="{3C618AF5-8292-438E-B819-5245C9A3DEA9}" destId="{F29C1A40-6171-4D11-BDA0-FD391708A9A5}" srcOrd="0" destOrd="0" presId="urn:microsoft.com/office/officeart/2005/8/layout/chevron1"/>
    <dgm:cxn modelId="{8E081AD6-057C-422D-B7A3-FE9ED41374E0}" type="presParOf" srcId="{BDB6F333-F88D-4AC7-8A5B-8A3BCC78DEFB}" destId="{F29C1A40-6171-4D11-BDA0-FD391708A9A5}" srcOrd="0" destOrd="0" presId="urn:microsoft.com/office/officeart/2005/8/layout/chevron1"/>
    <dgm:cxn modelId="{F45C2DCF-C28D-413C-8C69-06E6E01F2B49}" type="presParOf" srcId="{BDB6F333-F88D-4AC7-8A5B-8A3BCC78DEFB}" destId="{1E4F44CA-B2E5-4CEF-B19B-F531BBDACC25}" srcOrd="1" destOrd="0" presId="urn:microsoft.com/office/officeart/2005/8/layout/chevron1"/>
    <dgm:cxn modelId="{B16EAF77-3831-4A62-BE47-DA1F2D8D4CBA}" type="presParOf" srcId="{BDB6F333-F88D-4AC7-8A5B-8A3BCC78DEFB}" destId="{859E3358-3F2B-4FE4-BFA3-644C52EA9CDD}" srcOrd="2" destOrd="0" presId="urn:microsoft.com/office/officeart/2005/8/layout/chevron1"/>
    <dgm:cxn modelId="{0DEB1867-D553-429B-B797-A871C7D3AE6C}" type="presParOf" srcId="{BDB6F333-F88D-4AC7-8A5B-8A3BCC78DEFB}" destId="{B3D9AD42-DCF5-438A-9B42-C2237D67F542}" srcOrd="3" destOrd="0" presId="urn:microsoft.com/office/officeart/2005/8/layout/chevron1"/>
    <dgm:cxn modelId="{63D123F1-F65C-4EDE-90EE-3C6D68648311}" type="presParOf" srcId="{BDB6F333-F88D-4AC7-8A5B-8A3BCC78DEFB}" destId="{6E1C1A6E-25F9-4F7D-8485-ED62E0EC3E84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86ABB8A-2392-4FF7-ABB8-0ECF543B3E79}" type="doc">
      <dgm:prSet loTypeId="urn:microsoft.com/office/officeart/2005/8/layout/cycle6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6FD55A97-282F-41FB-B98B-EDDC2FE83243}">
      <dgm:prSet phldrT="[Texto]"/>
      <dgm:spPr/>
      <dgm:t>
        <a:bodyPr/>
        <a:lstStyle/>
        <a:p>
          <a:r>
            <a:rPr lang="es-ES" dirty="0" err="1" smtClean="0"/>
            <a:t>Anticoagulant</a:t>
          </a:r>
          <a:endParaRPr lang="es-ES" dirty="0"/>
        </a:p>
      </dgm:t>
    </dgm:pt>
    <dgm:pt modelId="{812C716C-7B72-40A5-9073-CD79EAF481DE}" type="parTrans" cxnId="{ECE7A8D7-15D2-452E-8A89-EAE0F9643AB3}">
      <dgm:prSet/>
      <dgm:spPr/>
      <dgm:t>
        <a:bodyPr/>
        <a:lstStyle/>
        <a:p>
          <a:endParaRPr lang="es-ES"/>
        </a:p>
      </dgm:t>
    </dgm:pt>
    <dgm:pt modelId="{26656A42-FFAD-4DDC-A5BE-D681B652C52F}" type="sibTrans" cxnId="{ECE7A8D7-15D2-452E-8A89-EAE0F9643AB3}">
      <dgm:prSet/>
      <dgm:spPr/>
      <dgm:t>
        <a:bodyPr/>
        <a:lstStyle/>
        <a:p>
          <a:endParaRPr lang="es-ES"/>
        </a:p>
      </dgm:t>
    </dgm:pt>
    <dgm:pt modelId="{0197FE36-CD36-4CEC-9DAD-56518BC79308}">
      <dgm:prSet phldrT="[Texto]"/>
      <dgm:spPr/>
      <dgm:t>
        <a:bodyPr/>
        <a:lstStyle/>
        <a:p>
          <a:r>
            <a:rPr lang="es-ES" dirty="0" err="1" smtClean="0"/>
            <a:t>Antioxidant</a:t>
          </a:r>
          <a:endParaRPr lang="es-ES" dirty="0"/>
        </a:p>
      </dgm:t>
    </dgm:pt>
    <dgm:pt modelId="{EB31A460-89CA-479F-B78C-4998A8FE92D3}" type="parTrans" cxnId="{8F87CF87-483E-493F-BC79-3DEEE9CD0B5A}">
      <dgm:prSet/>
      <dgm:spPr/>
      <dgm:t>
        <a:bodyPr/>
        <a:lstStyle/>
        <a:p>
          <a:endParaRPr lang="es-ES"/>
        </a:p>
      </dgm:t>
    </dgm:pt>
    <dgm:pt modelId="{E9523B41-F7D2-49C2-A3D4-BD8AF1229A0B}" type="sibTrans" cxnId="{8F87CF87-483E-493F-BC79-3DEEE9CD0B5A}">
      <dgm:prSet/>
      <dgm:spPr/>
      <dgm:t>
        <a:bodyPr/>
        <a:lstStyle/>
        <a:p>
          <a:endParaRPr lang="es-ES"/>
        </a:p>
      </dgm:t>
    </dgm:pt>
    <dgm:pt modelId="{06BDEE91-CB0F-4EE1-9CE8-885F343562BD}">
      <dgm:prSet phldrT="[Texto]"/>
      <dgm:spPr/>
      <dgm:t>
        <a:bodyPr/>
        <a:lstStyle/>
        <a:p>
          <a:r>
            <a:rPr lang="es-ES" dirty="0" smtClean="0"/>
            <a:t>Anti-</a:t>
          </a:r>
          <a:r>
            <a:rPr lang="es-ES" dirty="0" err="1" smtClean="0"/>
            <a:t>Inflammatory</a:t>
          </a:r>
          <a:endParaRPr lang="es-ES" dirty="0"/>
        </a:p>
      </dgm:t>
    </dgm:pt>
    <dgm:pt modelId="{8253C5AF-A967-4FED-B4F0-CAB5ABE50BAA}" type="parTrans" cxnId="{E3C08381-B36E-47D0-9E7A-B2CBB0135F57}">
      <dgm:prSet/>
      <dgm:spPr/>
      <dgm:t>
        <a:bodyPr/>
        <a:lstStyle/>
        <a:p>
          <a:endParaRPr lang="es-ES"/>
        </a:p>
      </dgm:t>
    </dgm:pt>
    <dgm:pt modelId="{022E4694-57E5-4D72-9B64-F3D218FB88BE}" type="sibTrans" cxnId="{E3C08381-B36E-47D0-9E7A-B2CBB0135F57}">
      <dgm:prSet/>
      <dgm:spPr/>
      <dgm:t>
        <a:bodyPr/>
        <a:lstStyle/>
        <a:p>
          <a:endParaRPr lang="es-ES"/>
        </a:p>
      </dgm:t>
    </dgm:pt>
    <dgm:pt modelId="{498C88C9-C2DA-42FD-AD59-082E164785F2}">
      <dgm:prSet phldrT="[Texto]"/>
      <dgm:spPr/>
      <dgm:t>
        <a:bodyPr/>
        <a:lstStyle/>
        <a:p>
          <a:r>
            <a:rPr lang="es-ES" dirty="0" err="1" smtClean="0"/>
            <a:t>Estrogen</a:t>
          </a:r>
          <a:r>
            <a:rPr lang="es-ES" dirty="0" smtClean="0"/>
            <a:t> </a:t>
          </a:r>
          <a:r>
            <a:rPr lang="es-ES" dirty="0" err="1" smtClean="0"/>
            <a:t>activity</a:t>
          </a:r>
          <a:endParaRPr lang="es-ES" dirty="0"/>
        </a:p>
      </dgm:t>
    </dgm:pt>
    <dgm:pt modelId="{B00C3EA4-D550-4556-B5C2-6E3298910447}" type="parTrans" cxnId="{C354A8E4-908A-44BB-A2DE-271E60082FE2}">
      <dgm:prSet/>
      <dgm:spPr/>
      <dgm:t>
        <a:bodyPr/>
        <a:lstStyle/>
        <a:p>
          <a:endParaRPr lang="es-ES"/>
        </a:p>
      </dgm:t>
    </dgm:pt>
    <dgm:pt modelId="{C98628CD-8F69-47D0-B030-CC4681C98A91}" type="sibTrans" cxnId="{C354A8E4-908A-44BB-A2DE-271E60082FE2}">
      <dgm:prSet/>
      <dgm:spPr/>
      <dgm:t>
        <a:bodyPr/>
        <a:lstStyle/>
        <a:p>
          <a:endParaRPr lang="es-ES"/>
        </a:p>
      </dgm:t>
    </dgm:pt>
    <dgm:pt modelId="{F04DB8BD-026C-44C8-ABA2-60600AC25517}">
      <dgm:prSet phldrT="[Texto]"/>
      <dgm:spPr/>
      <dgm:t>
        <a:bodyPr/>
        <a:lstStyle/>
        <a:p>
          <a:r>
            <a:rPr lang="es-ES" dirty="0" smtClean="0"/>
            <a:t>Anti </a:t>
          </a:r>
          <a:r>
            <a:rPr lang="es-ES" dirty="0" err="1" smtClean="0"/>
            <a:t>tumour</a:t>
          </a:r>
          <a:r>
            <a:rPr lang="es-ES" dirty="0" smtClean="0"/>
            <a:t> </a:t>
          </a:r>
          <a:r>
            <a:rPr lang="es-ES" dirty="0" err="1" smtClean="0"/>
            <a:t>initiation</a:t>
          </a:r>
          <a:endParaRPr lang="es-ES" dirty="0"/>
        </a:p>
      </dgm:t>
    </dgm:pt>
    <dgm:pt modelId="{32676D92-E3F2-49F1-BDEE-BA4704F6838E}" type="parTrans" cxnId="{BDE66B41-E3AF-446B-93F7-D2F982587B2D}">
      <dgm:prSet/>
      <dgm:spPr/>
      <dgm:t>
        <a:bodyPr/>
        <a:lstStyle/>
        <a:p>
          <a:endParaRPr lang="es-ES"/>
        </a:p>
      </dgm:t>
    </dgm:pt>
    <dgm:pt modelId="{56CF615E-E760-466C-8C2F-0270D4CCEB15}" type="sibTrans" cxnId="{BDE66B41-E3AF-446B-93F7-D2F982587B2D}">
      <dgm:prSet/>
      <dgm:spPr/>
      <dgm:t>
        <a:bodyPr/>
        <a:lstStyle/>
        <a:p>
          <a:endParaRPr lang="es-ES"/>
        </a:p>
      </dgm:t>
    </dgm:pt>
    <dgm:pt modelId="{16453382-9827-4E40-8407-F0E8010A2DE8}" type="pres">
      <dgm:prSet presAssocID="{186ABB8A-2392-4FF7-ABB8-0ECF543B3E79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EBC01DA6-96B0-42DA-ADC0-82A1B0F02747}" type="pres">
      <dgm:prSet presAssocID="{6FD55A97-282F-41FB-B98B-EDDC2FE83243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8EC7CC4-1336-43F2-9176-ACF6C395F9AE}" type="pres">
      <dgm:prSet presAssocID="{6FD55A97-282F-41FB-B98B-EDDC2FE83243}" presName="spNode" presStyleCnt="0"/>
      <dgm:spPr/>
    </dgm:pt>
    <dgm:pt modelId="{B0FE1F50-D4C8-417E-BEFE-2B25820B4C52}" type="pres">
      <dgm:prSet presAssocID="{26656A42-FFAD-4DDC-A5BE-D681B652C52F}" presName="sibTrans" presStyleLbl="sibTrans1D1" presStyleIdx="0" presStyleCnt="5"/>
      <dgm:spPr/>
      <dgm:t>
        <a:bodyPr/>
        <a:lstStyle/>
        <a:p>
          <a:endParaRPr lang="es-ES"/>
        </a:p>
      </dgm:t>
    </dgm:pt>
    <dgm:pt modelId="{A4828546-123F-4D9F-9661-94A0E5B7D741}" type="pres">
      <dgm:prSet presAssocID="{0197FE36-CD36-4CEC-9DAD-56518BC79308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E934CC3B-898B-4655-B5E5-9A236F1E20B6}" type="pres">
      <dgm:prSet presAssocID="{0197FE36-CD36-4CEC-9DAD-56518BC79308}" presName="spNode" presStyleCnt="0"/>
      <dgm:spPr/>
    </dgm:pt>
    <dgm:pt modelId="{1E58F775-D633-4D22-A4F6-A1A96B31DA0F}" type="pres">
      <dgm:prSet presAssocID="{E9523B41-F7D2-49C2-A3D4-BD8AF1229A0B}" presName="sibTrans" presStyleLbl="sibTrans1D1" presStyleIdx="1" presStyleCnt="5"/>
      <dgm:spPr/>
      <dgm:t>
        <a:bodyPr/>
        <a:lstStyle/>
        <a:p>
          <a:endParaRPr lang="es-ES"/>
        </a:p>
      </dgm:t>
    </dgm:pt>
    <dgm:pt modelId="{996BF1DA-CF5B-4051-975A-03DE3B8C1B62}" type="pres">
      <dgm:prSet presAssocID="{06BDEE91-CB0F-4EE1-9CE8-885F343562BD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CC54AF3-494F-469A-92FB-7E5490D13625}" type="pres">
      <dgm:prSet presAssocID="{06BDEE91-CB0F-4EE1-9CE8-885F343562BD}" presName="spNode" presStyleCnt="0"/>
      <dgm:spPr/>
    </dgm:pt>
    <dgm:pt modelId="{70A2CC26-62B3-46D7-B8AE-99F01335D3D7}" type="pres">
      <dgm:prSet presAssocID="{022E4694-57E5-4D72-9B64-F3D218FB88BE}" presName="sibTrans" presStyleLbl="sibTrans1D1" presStyleIdx="2" presStyleCnt="5"/>
      <dgm:spPr/>
      <dgm:t>
        <a:bodyPr/>
        <a:lstStyle/>
        <a:p>
          <a:endParaRPr lang="es-ES"/>
        </a:p>
      </dgm:t>
    </dgm:pt>
    <dgm:pt modelId="{899E56F5-964D-4319-BE21-9C7B7C9C8040}" type="pres">
      <dgm:prSet presAssocID="{498C88C9-C2DA-42FD-AD59-082E164785F2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7EAB06CF-5FA2-47B6-BDD1-FAEDD4BE4063}" type="pres">
      <dgm:prSet presAssocID="{498C88C9-C2DA-42FD-AD59-082E164785F2}" presName="spNode" presStyleCnt="0"/>
      <dgm:spPr/>
    </dgm:pt>
    <dgm:pt modelId="{1385504D-805E-4664-A40E-761C4EE9EB15}" type="pres">
      <dgm:prSet presAssocID="{C98628CD-8F69-47D0-B030-CC4681C98A91}" presName="sibTrans" presStyleLbl="sibTrans1D1" presStyleIdx="3" presStyleCnt="5"/>
      <dgm:spPr/>
      <dgm:t>
        <a:bodyPr/>
        <a:lstStyle/>
        <a:p>
          <a:endParaRPr lang="es-ES"/>
        </a:p>
      </dgm:t>
    </dgm:pt>
    <dgm:pt modelId="{5CF773B4-5170-442E-9138-D8F4FD134E31}" type="pres">
      <dgm:prSet presAssocID="{F04DB8BD-026C-44C8-ABA2-60600AC25517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E2E252C8-56AA-4554-8DDA-C813775B9D8D}" type="pres">
      <dgm:prSet presAssocID="{F04DB8BD-026C-44C8-ABA2-60600AC25517}" presName="spNode" presStyleCnt="0"/>
      <dgm:spPr/>
    </dgm:pt>
    <dgm:pt modelId="{3BC7801C-5A2C-4395-9261-7EA37BA3D57B}" type="pres">
      <dgm:prSet presAssocID="{56CF615E-E760-466C-8C2F-0270D4CCEB15}" presName="sibTrans" presStyleLbl="sibTrans1D1" presStyleIdx="4" presStyleCnt="5"/>
      <dgm:spPr/>
      <dgm:t>
        <a:bodyPr/>
        <a:lstStyle/>
        <a:p>
          <a:endParaRPr lang="es-ES"/>
        </a:p>
      </dgm:t>
    </dgm:pt>
  </dgm:ptLst>
  <dgm:cxnLst>
    <dgm:cxn modelId="{1432EAAB-511F-40EC-8BCF-7136CDD16CD9}" type="presOf" srcId="{0197FE36-CD36-4CEC-9DAD-56518BC79308}" destId="{A4828546-123F-4D9F-9661-94A0E5B7D741}" srcOrd="0" destOrd="0" presId="urn:microsoft.com/office/officeart/2005/8/layout/cycle6"/>
    <dgm:cxn modelId="{90498F05-FAD3-4CAB-9662-DD6C85A75419}" type="presOf" srcId="{26656A42-FFAD-4DDC-A5BE-D681B652C52F}" destId="{B0FE1F50-D4C8-417E-BEFE-2B25820B4C52}" srcOrd="0" destOrd="0" presId="urn:microsoft.com/office/officeart/2005/8/layout/cycle6"/>
    <dgm:cxn modelId="{5CC7601A-470E-49DB-A4DC-E1D46487F863}" type="presOf" srcId="{6FD55A97-282F-41FB-B98B-EDDC2FE83243}" destId="{EBC01DA6-96B0-42DA-ADC0-82A1B0F02747}" srcOrd="0" destOrd="0" presId="urn:microsoft.com/office/officeart/2005/8/layout/cycle6"/>
    <dgm:cxn modelId="{4437DE8F-B14F-410B-9E31-967E4840DC2B}" type="presOf" srcId="{186ABB8A-2392-4FF7-ABB8-0ECF543B3E79}" destId="{16453382-9827-4E40-8407-F0E8010A2DE8}" srcOrd="0" destOrd="0" presId="urn:microsoft.com/office/officeart/2005/8/layout/cycle6"/>
    <dgm:cxn modelId="{24B20FB8-64A0-4623-8071-1BF6A19BEEA6}" type="presOf" srcId="{F04DB8BD-026C-44C8-ABA2-60600AC25517}" destId="{5CF773B4-5170-442E-9138-D8F4FD134E31}" srcOrd="0" destOrd="0" presId="urn:microsoft.com/office/officeart/2005/8/layout/cycle6"/>
    <dgm:cxn modelId="{F17737E8-EB5A-4929-93AF-848237672760}" type="presOf" srcId="{E9523B41-F7D2-49C2-A3D4-BD8AF1229A0B}" destId="{1E58F775-D633-4D22-A4F6-A1A96B31DA0F}" srcOrd="0" destOrd="0" presId="urn:microsoft.com/office/officeart/2005/8/layout/cycle6"/>
    <dgm:cxn modelId="{BDE66B41-E3AF-446B-93F7-D2F982587B2D}" srcId="{186ABB8A-2392-4FF7-ABB8-0ECF543B3E79}" destId="{F04DB8BD-026C-44C8-ABA2-60600AC25517}" srcOrd="4" destOrd="0" parTransId="{32676D92-E3F2-49F1-BDEE-BA4704F6838E}" sibTransId="{56CF615E-E760-466C-8C2F-0270D4CCEB15}"/>
    <dgm:cxn modelId="{F4EB329E-23AE-45F1-B936-C84540EE8C31}" type="presOf" srcId="{56CF615E-E760-466C-8C2F-0270D4CCEB15}" destId="{3BC7801C-5A2C-4395-9261-7EA37BA3D57B}" srcOrd="0" destOrd="0" presId="urn:microsoft.com/office/officeart/2005/8/layout/cycle6"/>
    <dgm:cxn modelId="{17015DB3-E2E2-43C5-B767-A190B29AF77C}" type="presOf" srcId="{498C88C9-C2DA-42FD-AD59-082E164785F2}" destId="{899E56F5-964D-4319-BE21-9C7B7C9C8040}" srcOrd="0" destOrd="0" presId="urn:microsoft.com/office/officeart/2005/8/layout/cycle6"/>
    <dgm:cxn modelId="{C354A8E4-908A-44BB-A2DE-271E60082FE2}" srcId="{186ABB8A-2392-4FF7-ABB8-0ECF543B3E79}" destId="{498C88C9-C2DA-42FD-AD59-082E164785F2}" srcOrd="3" destOrd="0" parTransId="{B00C3EA4-D550-4556-B5C2-6E3298910447}" sibTransId="{C98628CD-8F69-47D0-B030-CC4681C98A91}"/>
    <dgm:cxn modelId="{ECE7A8D7-15D2-452E-8A89-EAE0F9643AB3}" srcId="{186ABB8A-2392-4FF7-ABB8-0ECF543B3E79}" destId="{6FD55A97-282F-41FB-B98B-EDDC2FE83243}" srcOrd="0" destOrd="0" parTransId="{812C716C-7B72-40A5-9073-CD79EAF481DE}" sibTransId="{26656A42-FFAD-4DDC-A5BE-D681B652C52F}"/>
    <dgm:cxn modelId="{D38E29A9-473A-4E92-B36D-4AD670FED732}" type="presOf" srcId="{022E4694-57E5-4D72-9B64-F3D218FB88BE}" destId="{70A2CC26-62B3-46D7-B8AE-99F01335D3D7}" srcOrd="0" destOrd="0" presId="urn:microsoft.com/office/officeart/2005/8/layout/cycle6"/>
    <dgm:cxn modelId="{8F87CF87-483E-493F-BC79-3DEEE9CD0B5A}" srcId="{186ABB8A-2392-4FF7-ABB8-0ECF543B3E79}" destId="{0197FE36-CD36-4CEC-9DAD-56518BC79308}" srcOrd="1" destOrd="0" parTransId="{EB31A460-89CA-479F-B78C-4998A8FE92D3}" sibTransId="{E9523B41-F7D2-49C2-A3D4-BD8AF1229A0B}"/>
    <dgm:cxn modelId="{DC699595-8F07-4062-8DC5-A17A9F0C841F}" type="presOf" srcId="{C98628CD-8F69-47D0-B030-CC4681C98A91}" destId="{1385504D-805E-4664-A40E-761C4EE9EB15}" srcOrd="0" destOrd="0" presId="urn:microsoft.com/office/officeart/2005/8/layout/cycle6"/>
    <dgm:cxn modelId="{F9D87897-DE4A-4567-B990-587410E0AD66}" type="presOf" srcId="{06BDEE91-CB0F-4EE1-9CE8-885F343562BD}" destId="{996BF1DA-CF5B-4051-975A-03DE3B8C1B62}" srcOrd="0" destOrd="0" presId="urn:microsoft.com/office/officeart/2005/8/layout/cycle6"/>
    <dgm:cxn modelId="{E3C08381-B36E-47D0-9E7A-B2CBB0135F57}" srcId="{186ABB8A-2392-4FF7-ABB8-0ECF543B3E79}" destId="{06BDEE91-CB0F-4EE1-9CE8-885F343562BD}" srcOrd="2" destOrd="0" parTransId="{8253C5AF-A967-4FED-B4F0-CAB5ABE50BAA}" sibTransId="{022E4694-57E5-4D72-9B64-F3D218FB88BE}"/>
    <dgm:cxn modelId="{EC6ECB6E-83E7-4074-A4EA-954289F70C46}" type="presParOf" srcId="{16453382-9827-4E40-8407-F0E8010A2DE8}" destId="{EBC01DA6-96B0-42DA-ADC0-82A1B0F02747}" srcOrd="0" destOrd="0" presId="urn:microsoft.com/office/officeart/2005/8/layout/cycle6"/>
    <dgm:cxn modelId="{FDBFCB4C-ECD9-4812-8AD7-AF152177CF25}" type="presParOf" srcId="{16453382-9827-4E40-8407-F0E8010A2DE8}" destId="{B8EC7CC4-1336-43F2-9176-ACF6C395F9AE}" srcOrd="1" destOrd="0" presId="urn:microsoft.com/office/officeart/2005/8/layout/cycle6"/>
    <dgm:cxn modelId="{2DCC1B3F-6394-479B-86AF-A272526505F9}" type="presParOf" srcId="{16453382-9827-4E40-8407-F0E8010A2DE8}" destId="{B0FE1F50-D4C8-417E-BEFE-2B25820B4C52}" srcOrd="2" destOrd="0" presId="urn:microsoft.com/office/officeart/2005/8/layout/cycle6"/>
    <dgm:cxn modelId="{1D9A0456-1F18-4D59-898C-7574DB29E210}" type="presParOf" srcId="{16453382-9827-4E40-8407-F0E8010A2DE8}" destId="{A4828546-123F-4D9F-9661-94A0E5B7D741}" srcOrd="3" destOrd="0" presId="urn:microsoft.com/office/officeart/2005/8/layout/cycle6"/>
    <dgm:cxn modelId="{829B6941-041E-40A0-9229-6C048ABB6FDB}" type="presParOf" srcId="{16453382-9827-4E40-8407-F0E8010A2DE8}" destId="{E934CC3B-898B-4655-B5E5-9A236F1E20B6}" srcOrd="4" destOrd="0" presId="urn:microsoft.com/office/officeart/2005/8/layout/cycle6"/>
    <dgm:cxn modelId="{8F099D62-F284-42B3-BAA3-4D9D57515BDB}" type="presParOf" srcId="{16453382-9827-4E40-8407-F0E8010A2DE8}" destId="{1E58F775-D633-4D22-A4F6-A1A96B31DA0F}" srcOrd="5" destOrd="0" presId="urn:microsoft.com/office/officeart/2005/8/layout/cycle6"/>
    <dgm:cxn modelId="{CF3D9F10-5445-4C8C-9C80-33CA62B635DA}" type="presParOf" srcId="{16453382-9827-4E40-8407-F0E8010A2DE8}" destId="{996BF1DA-CF5B-4051-975A-03DE3B8C1B62}" srcOrd="6" destOrd="0" presId="urn:microsoft.com/office/officeart/2005/8/layout/cycle6"/>
    <dgm:cxn modelId="{55545A61-AD5B-4788-A261-5341054210A3}" type="presParOf" srcId="{16453382-9827-4E40-8407-F0E8010A2DE8}" destId="{5CC54AF3-494F-469A-92FB-7E5490D13625}" srcOrd="7" destOrd="0" presId="urn:microsoft.com/office/officeart/2005/8/layout/cycle6"/>
    <dgm:cxn modelId="{4E607D43-B865-43F6-97DD-D34DDFE77BC0}" type="presParOf" srcId="{16453382-9827-4E40-8407-F0E8010A2DE8}" destId="{70A2CC26-62B3-46D7-B8AE-99F01335D3D7}" srcOrd="8" destOrd="0" presId="urn:microsoft.com/office/officeart/2005/8/layout/cycle6"/>
    <dgm:cxn modelId="{A470D7F3-E266-4A47-86D2-945891D8F287}" type="presParOf" srcId="{16453382-9827-4E40-8407-F0E8010A2DE8}" destId="{899E56F5-964D-4319-BE21-9C7B7C9C8040}" srcOrd="9" destOrd="0" presId="urn:microsoft.com/office/officeart/2005/8/layout/cycle6"/>
    <dgm:cxn modelId="{099FB96A-47AC-4532-9320-A297D3883C61}" type="presParOf" srcId="{16453382-9827-4E40-8407-F0E8010A2DE8}" destId="{7EAB06CF-5FA2-47B6-BDD1-FAEDD4BE4063}" srcOrd="10" destOrd="0" presId="urn:microsoft.com/office/officeart/2005/8/layout/cycle6"/>
    <dgm:cxn modelId="{70F6562F-BE30-4F8A-9A7B-DA331FD5D6A9}" type="presParOf" srcId="{16453382-9827-4E40-8407-F0E8010A2DE8}" destId="{1385504D-805E-4664-A40E-761C4EE9EB15}" srcOrd="11" destOrd="0" presId="urn:microsoft.com/office/officeart/2005/8/layout/cycle6"/>
    <dgm:cxn modelId="{DBE75083-BB81-4AA4-9963-29179D4A19DB}" type="presParOf" srcId="{16453382-9827-4E40-8407-F0E8010A2DE8}" destId="{5CF773B4-5170-442E-9138-D8F4FD134E31}" srcOrd="12" destOrd="0" presId="urn:microsoft.com/office/officeart/2005/8/layout/cycle6"/>
    <dgm:cxn modelId="{6B0A72FE-B392-45FD-B51C-E61F02F66A7D}" type="presParOf" srcId="{16453382-9827-4E40-8407-F0E8010A2DE8}" destId="{E2E252C8-56AA-4554-8DDA-C813775B9D8D}" srcOrd="13" destOrd="0" presId="urn:microsoft.com/office/officeart/2005/8/layout/cycle6"/>
    <dgm:cxn modelId="{6F33739D-9CB3-4CC8-A98E-38D37C5F54F6}" type="presParOf" srcId="{16453382-9827-4E40-8407-F0E8010A2DE8}" destId="{3BC7801C-5A2C-4395-9261-7EA37BA3D57B}" srcOrd="14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xmlns="" relId="rId14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29C1A40-6171-4D11-BDA0-FD391708A9A5}">
      <dsp:nvSpPr>
        <dsp:cNvPr id="0" name=""/>
        <dsp:cNvSpPr/>
      </dsp:nvSpPr>
      <dsp:spPr>
        <a:xfrm>
          <a:off x="3348" y="524340"/>
          <a:ext cx="2778899" cy="1111559"/>
        </a:xfrm>
        <a:prstGeom prst="chevron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008" tIns="20003" rIns="20003" bIns="20003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ES" sz="1500" kern="1200" dirty="0" smtClean="0"/>
            <a:t>2001 GE </a:t>
          </a:r>
          <a:r>
            <a:rPr lang="es-ES" sz="1500" kern="1200" dirty="0" err="1" smtClean="0"/>
            <a:t>HealthCare</a:t>
          </a:r>
          <a:r>
            <a:rPr lang="es-ES" sz="1500" kern="1200" dirty="0" smtClean="0"/>
            <a:t> </a:t>
          </a:r>
          <a:r>
            <a:rPr lang="es-ES" sz="1500" kern="1200" dirty="0" err="1" smtClean="0"/>
            <a:t>gets</a:t>
          </a:r>
          <a:r>
            <a:rPr lang="es-ES" sz="1500" kern="1200" dirty="0" smtClean="0"/>
            <a:t> a </a:t>
          </a:r>
          <a:r>
            <a:rPr lang="es-ES" sz="1500" kern="1200" dirty="0" err="1" smtClean="0"/>
            <a:t>licence</a:t>
          </a:r>
          <a:r>
            <a:rPr lang="es-ES" sz="1500" kern="1200" dirty="0" smtClean="0"/>
            <a:t> </a:t>
          </a:r>
          <a:r>
            <a:rPr lang="es-ES" sz="1500" kern="1200" dirty="0" err="1" smtClean="0"/>
            <a:t>from</a:t>
          </a:r>
          <a:r>
            <a:rPr lang="es-ES" sz="1500" kern="1200" dirty="0" smtClean="0"/>
            <a:t> CSIC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1500" kern="1200" dirty="0"/>
        </a:p>
      </dsp:txBody>
      <dsp:txXfrm>
        <a:off x="3348" y="524340"/>
        <a:ext cx="2778899" cy="1111559"/>
      </dsp:txXfrm>
    </dsp:sp>
    <dsp:sp modelId="{859E3358-3F2B-4FE4-BFA3-644C52EA9CDD}">
      <dsp:nvSpPr>
        <dsp:cNvPr id="0" name=""/>
        <dsp:cNvSpPr/>
      </dsp:nvSpPr>
      <dsp:spPr>
        <a:xfrm>
          <a:off x="2504358" y="524340"/>
          <a:ext cx="3573582" cy="1111559"/>
        </a:xfrm>
        <a:prstGeom prst="chevron">
          <a:avLst/>
        </a:prstGeom>
        <a:gradFill rotWithShape="0">
          <a:gsLst>
            <a:gs pos="0">
              <a:schemeClr val="accent5">
                <a:hueOff val="-3226437"/>
                <a:satOff val="26126"/>
                <a:lumOff val="-23529"/>
                <a:alphaOff val="0"/>
                <a:shade val="51000"/>
                <a:satMod val="130000"/>
              </a:schemeClr>
            </a:gs>
            <a:gs pos="80000">
              <a:schemeClr val="accent5">
                <a:hueOff val="-3226437"/>
                <a:satOff val="26126"/>
                <a:lumOff val="-23529"/>
                <a:alphaOff val="0"/>
                <a:shade val="93000"/>
                <a:satMod val="130000"/>
              </a:schemeClr>
            </a:gs>
            <a:gs pos="100000">
              <a:schemeClr val="accent5">
                <a:hueOff val="-3226437"/>
                <a:satOff val="26126"/>
                <a:lumOff val="-2352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008" tIns="20003" rIns="20003" bIns="20003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500" b="1" kern="1200" dirty="0" smtClean="0"/>
            <a:t>GE </a:t>
          </a:r>
          <a:r>
            <a:rPr lang="es-ES" sz="1500" b="1" kern="1200" dirty="0" err="1" smtClean="0"/>
            <a:t>Healthcare</a:t>
          </a:r>
          <a:r>
            <a:rPr lang="es-ES" sz="1500" b="1" kern="1200" dirty="0" smtClean="0"/>
            <a:t>  </a:t>
          </a:r>
          <a:r>
            <a:rPr lang="es-ES" sz="1500" b="1" kern="1200" dirty="0" err="1" smtClean="0"/>
            <a:t>lauchs</a:t>
          </a:r>
          <a:r>
            <a:rPr lang="es-ES" sz="1500" b="1" kern="1200" dirty="0" smtClean="0"/>
            <a:t> </a:t>
          </a:r>
          <a:r>
            <a:rPr lang="es-ES" sz="1500" b="1" kern="1200" dirty="0" err="1" smtClean="0">
              <a:solidFill>
                <a:schemeClr val="bg1"/>
              </a:solidFill>
            </a:rPr>
            <a:t>TempliPhi</a:t>
          </a:r>
          <a:r>
            <a:rPr lang="es-ES" sz="1500" b="1" kern="1200" dirty="0" smtClean="0">
              <a:solidFill>
                <a:schemeClr val="bg1"/>
              </a:solidFill>
            </a:rPr>
            <a:t>  </a:t>
          </a:r>
          <a:r>
            <a:rPr lang="es-ES" sz="1500" kern="1200" dirty="0" smtClean="0">
              <a:solidFill>
                <a:schemeClr val="tx1"/>
              </a:solidFill>
            </a:rPr>
            <a:t>and </a:t>
          </a:r>
          <a:r>
            <a:rPr lang="es-ES" sz="1500" kern="1200" dirty="0" smtClean="0">
              <a:solidFill>
                <a:schemeClr val="bg1"/>
              </a:solidFill>
            </a:rPr>
            <a:t> </a:t>
          </a:r>
          <a:r>
            <a:rPr lang="es-ES" sz="1500" b="1" kern="1200" dirty="0" err="1" smtClean="0">
              <a:solidFill>
                <a:schemeClr val="bg1"/>
              </a:solidFill>
            </a:rPr>
            <a:t>GenomiPhi</a:t>
          </a:r>
          <a:r>
            <a:rPr lang="es-ES" sz="1500" b="1" kern="1200" dirty="0" smtClean="0">
              <a:solidFill>
                <a:schemeClr val="bg1"/>
              </a:solidFill>
            </a:rPr>
            <a:t> </a:t>
          </a:r>
          <a:endParaRPr lang="es-ES" sz="1500" kern="1200" dirty="0">
            <a:solidFill>
              <a:schemeClr val="bg1"/>
            </a:solidFill>
          </a:endParaRPr>
        </a:p>
      </dsp:txBody>
      <dsp:txXfrm>
        <a:off x="2504358" y="524340"/>
        <a:ext cx="3573582" cy="1111559"/>
      </dsp:txXfrm>
    </dsp:sp>
    <dsp:sp modelId="{6E1C1A6E-25F9-4F7D-8485-ED62E0EC3E84}">
      <dsp:nvSpPr>
        <dsp:cNvPr id="0" name=""/>
        <dsp:cNvSpPr/>
      </dsp:nvSpPr>
      <dsp:spPr>
        <a:xfrm>
          <a:off x="5800050" y="524340"/>
          <a:ext cx="3089080" cy="1111559"/>
        </a:xfrm>
        <a:prstGeom prst="chevron">
          <a:avLst/>
        </a:prstGeom>
        <a:gradFill rotWithShape="0">
          <a:gsLst>
            <a:gs pos="0">
              <a:schemeClr val="accent5">
                <a:hueOff val="-6452875"/>
                <a:satOff val="52253"/>
                <a:lumOff val="-47059"/>
                <a:alphaOff val="0"/>
                <a:shade val="51000"/>
                <a:satMod val="130000"/>
              </a:schemeClr>
            </a:gs>
            <a:gs pos="80000">
              <a:schemeClr val="accent5">
                <a:hueOff val="-6452875"/>
                <a:satOff val="52253"/>
                <a:lumOff val="-47059"/>
                <a:alphaOff val="0"/>
                <a:shade val="93000"/>
                <a:satMod val="130000"/>
              </a:schemeClr>
            </a:gs>
            <a:gs pos="100000">
              <a:schemeClr val="accent5">
                <a:hueOff val="-6452875"/>
                <a:satOff val="52253"/>
                <a:lumOff val="-4705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008" tIns="20003" rIns="20003" bIns="20003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500" kern="1200" dirty="0" smtClean="0"/>
            <a:t>GE </a:t>
          </a:r>
          <a:r>
            <a:rPr lang="es-ES" sz="1500" kern="1200" dirty="0" err="1" smtClean="0"/>
            <a:t>Healthcare</a:t>
          </a:r>
          <a:endParaRPr lang="es-ES" sz="1500" kern="1200" dirty="0" smtClean="0"/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500" kern="1200" dirty="0" smtClean="0"/>
            <a:t>  </a:t>
          </a:r>
          <a:r>
            <a:rPr lang="es-ES" sz="1500" kern="1200" dirty="0" err="1" smtClean="0"/>
            <a:t>Profit</a:t>
          </a:r>
          <a:r>
            <a:rPr lang="es-ES" sz="1500" kern="1200" dirty="0" smtClean="0"/>
            <a:t> 2002 -2007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500" kern="1200" dirty="0" smtClean="0"/>
            <a:t> 49million Euros </a:t>
          </a:r>
          <a:endParaRPr lang="es-ES" sz="1500" kern="1200" dirty="0"/>
        </a:p>
      </dsp:txBody>
      <dsp:txXfrm>
        <a:off x="5800050" y="524340"/>
        <a:ext cx="3089080" cy="1111559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BC01DA6-96B0-42DA-ADC0-82A1B0F02747}">
      <dsp:nvSpPr>
        <dsp:cNvPr id="0" name=""/>
        <dsp:cNvSpPr/>
      </dsp:nvSpPr>
      <dsp:spPr>
        <a:xfrm>
          <a:off x="1238747" y="30823"/>
          <a:ext cx="1002552" cy="65165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100" kern="1200" dirty="0" err="1" smtClean="0"/>
            <a:t>Anticoagulant</a:t>
          </a:r>
          <a:endParaRPr lang="es-ES" sz="1100" kern="1200" dirty="0"/>
        </a:p>
      </dsp:txBody>
      <dsp:txXfrm>
        <a:off x="1238747" y="30823"/>
        <a:ext cx="1002552" cy="651659"/>
      </dsp:txXfrm>
    </dsp:sp>
    <dsp:sp modelId="{B0FE1F50-D4C8-417E-BEFE-2B25820B4C52}">
      <dsp:nvSpPr>
        <dsp:cNvPr id="0" name=""/>
        <dsp:cNvSpPr/>
      </dsp:nvSpPr>
      <dsp:spPr>
        <a:xfrm>
          <a:off x="437855" y="356653"/>
          <a:ext cx="2604336" cy="2604336"/>
        </a:xfrm>
        <a:custGeom>
          <a:avLst/>
          <a:gdLst/>
          <a:ahLst/>
          <a:cxnLst/>
          <a:rect l="0" t="0" r="0" b="0"/>
          <a:pathLst>
            <a:path>
              <a:moveTo>
                <a:pt x="1810334" y="103248"/>
              </a:moveTo>
              <a:arcTo wR="1302168" hR="1302168" stAng="17578190" swAng="1961892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4828546-123F-4D9F-9661-94A0E5B7D741}">
      <dsp:nvSpPr>
        <dsp:cNvPr id="0" name=""/>
        <dsp:cNvSpPr/>
      </dsp:nvSpPr>
      <dsp:spPr>
        <a:xfrm>
          <a:off x="2477183" y="930599"/>
          <a:ext cx="1002552" cy="65165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100" kern="1200" dirty="0" err="1" smtClean="0"/>
            <a:t>Antioxidant</a:t>
          </a:r>
          <a:endParaRPr lang="es-ES" sz="1100" kern="1200" dirty="0"/>
        </a:p>
      </dsp:txBody>
      <dsp:txXfrm>
        <a:off x="2477183" y="930599"/>
        <a:ext cx="1002552" cy="651659"/>
      </dsp:txXfrm>
    </dsp:sp>
    <dsp:sp modelId="{1E58F775-D633-4D22-A4F6-A1A96B31DA0F}">
      <dsp:nvSpPr>
        <dsp:cNvPr id="0" name=""/>
        <dsp:cNvSpPr/>
      </dsp:nvSpPr>
      <dsp:spPr>
        <a:xfrm>
          <a:off x="437855" y="356653"/>
          <a:ext cx="2604336" cy="2604336"/>
        </a:xfrm>
        <a:custGeom>
          <a:avLst/>
          <a:gdLst/>
          <a:ahLst/>
          <a:cxnLst/>
          <a:rect l="0" t="0" r="0" b="0"/>
          <a:pathLst>
            <a:path>
              <a:moveTo>
                <a:pt x="2602547" y="1233930"/>
              </a:moveTo>
              <a:arcTo wR="1302168" hR="1302168" stAng="21419769" swAng="2196575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96BF1DA-CF5B-4051-975A-03DE3B8C1B62}">
      <dsp:nvSpPr>
        <dsp:cNvPr id="0" name=""/>
        <dsp:cNvSpPr/>
      </dsp:nvSpPr>
      <dsp:spPr>
        <a:xfrm>
          <a:off x="2004142" y="2386468"/>
          <a:ext cx="1002552" cy="65165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100" kern="1200" dirty="0" smtClean="0"/>
            <a:t>Anti-</a:t>
          </a:r>
          <a:r>
            <a:rPr lang="es-ES" sz="1100" kern="1200" dirty="0" err="1" smtClean="0"/>
            <a:t>Inflammatory</a:t>
          </a:r>
          <a:endParaRPr lang="es-ES" sz="1100" kern="1200" dirty="0"/>
        </a:p>
      </dsp:txBody>
      <dsp:txXfrm>
        <a:off x="2004142" y="2386468"/>
        <a:ext cx="1002552" cy="651659"/>
      </dsp:txXfrm>
    </dsp:sp>
    <dsp:sp modelId="{70A2CC26-62B3-46D7-B8AE-99F01335D3D7}">
      <dsp:nvSpPr>
        <dsp:cNvPr id="0" name=""/>
        <dsp:cNvSpPr/>
      </dsp:nvSpPr>
      <dsp:spPr>
        <a:xfrm>
          <a:off x="437855" y="356653"/>
          <a:ext cx="2604336" cy="2604336"/>
        </a:xfrm>
        <a:custGeom>
          <a:avLst/>
          <a:gdLst/>
          <a:ahLst/>
          <a:cxnLst/>
          <a:rect l="0" t="0" r="0" b="0"/>
          <a:pathLst>
            <a:path>
              <a:moveTo>
                <a:pt x="1561112" y="2578330"/>
              </a:moveTo>
              <a:arcTo wR="1302168" hR="1302168" stAng="4711796" swAng="1376409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99E56F5-964D-4319-BE21-9C7B7C9C8040}">
      <dsp:nvSpPr>
        <dsp:cNvPr id="0" name=""/>
        <dsp:cNvSpPr/>
      </dsp:nvSpPr>
      <dsp:spPr>
        <a:xfrm>
          <a:off x="473352" y="2386468"/>
          <a:ext cx="1002552" cy="65165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100" kern="1200" dirty="0" err="1" smtClean="0"/>
            <a:t>Estrogen</a:t>
          </a:r>
          <a:r>
            <a:rPr lang="es-ES" sz="1100" kern="1200" dirty="0" smtClean="0"/>
            <a:t> </a:t>
          </a:r>
          <a:r>
            <a:rPr lang="es-ES" sz="1100" kern="1200" dirty="0" err="1" smtClean="0"/>
            <a:t>activity</a:t>
          </a:r>
          <a:endParaRPr lang="es-ES" sz="1100" kern="1200" dirty="0"/>
        </a:p>
      </dsp:txBody>
      <dsp:txXfrm>
        <a:off x="473352" y="2386468"/>
        <a:ext cx="1002552" cy="651659"/>
      </dsp:txXfrm>
    </dsp:sp>
    <dsp:sp modelId="{1385504D-805E-4664-A40E-761C4EE9EB15}">
      <dsp:nvSpPr>
        <dsp:cNvPr id="0" name=""/>
        <dsp:cNvSpPr/>
      </dsp:nvSpPr>
      <dsp:spPr>
        <a:xfrm>
          <a:off x="437855" y="356653"/>
          <a:ext cx="2604336" cy="2604336"/>
        </a:xfrm>
        <a:custGeom>
          <a:avLst/>
          <a:gdLst/>
          <a:ahLst/>
          <a:cxnLst/>
          <a:rect l="0" t="0" r="0" b="0"/>
          <a:pathLst>
            <a:path>
              <a:moveTo>
                <a:pt x="217636" y="2022885"/>
              </a:moveTo>
              <a:arcTo wR="1302168" hR="1302168" stAng="8783657" swAng="2196575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CF773B4-5170-442E-9138-D8F4FD134E31}">
      <dsp:nvSpPr>
        <dsp:cNvPr id="0" name=""/>
        <dsp:cNvSpPr/>
      </dsp:nvSpPr>
      <dsp:spPr>
        <a:xfrm>
          <a:off x="312" y="930599"/>
          <a:ext cx="1002552" cy="65165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100" kern="1200" dirty="0" smtClean="0"/>
            <a:t>Anti </a:t>
          </a:r>
          <a:r>
            <a:rPr lang="es-ES" sz="1100" kern="1200" dirty="0" err="1" smtClean="0"/>
            <a:t>tumour</a:t>
          </a:r>
          <a:r>
            <a:rPr lang="es-ES" sz="1100" kern="1200" dirty="0" smtClean="0"/>
            <a:t> </a:t>
          </a:r>
          <a:r>
            <a:rPr lang="es-ES" sz="1100" kern="1200" dirty="0" err="1" smtClean="0"/>
            <a:t>initiation</a:t>
          </a:r>
          <a:endParaRPr lang="es-ES" sz="1100" kern="1200" dirty="0"/>
        </a:p>
      </dsp:txBody>
      <dsp:txXfrm>
        <a:off x="312" y="930599"/>
        <a:ext cx="1002552" cy="651659"/>
      </dsp:txXfrm>
    </dsp:sp>
    <dsp:sp modelId="{3BC7801C-5A2C-4395-9261-7EA37BA3D57B}">
      <dsp:nvSpPr>
        <dsp:cNvPr id="0" name=""/>
        <dsp:cNvSpPr/>
      </dsp:nvSpPr>
      <dsp:spPr>
        <a:xfrm>
          <a:off x="437855" y="356653"/>
          <a:ext cx="2604336" cy="2604336"/>
        </a:xfrm>
        <a:custGeom>
          <a:avLst/>
          <a:gdLst/>
          <a:ahLst/>
          <a:cxnLst/>
          <a:rect l="0" t="0" r="0" b="0"/>
          <a:pathLst>
            <a:path>
              <a:moveTo>
                <a:pt x="226858" y="567762"/>
              </a:moveTo>
              <a:arcTo wR="1302168" hR="1302168" stAng="12859919" swAng="1961892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F254B812-A58F-48F4-8766-4410A5B468C9}" type="datetimeFigureOut">
              <a:rPr lang="es-ES"/>
              <a:pPr>
                <a:defRPr/>
              </a:pPr>
              <a:t>15/05/2014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099E07D-5A8C-46CE-B48B-09D21398233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275C910A-AF9F-4702-80DF-55C72486484E}" type="datetimeFigureOut">
              <a:rPr lang="es-ES"/>
              <a:pPr>
                <a:defRPr/>
              </a:pPr>
              <a:t>15/05/2014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s-ES" noProof="0" smtClean="0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2D3C7342-A444-4353-A9A4-ED97369E1B9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lconfidencial.com/tecnologia/2013/04/19/www.gehealthcare.com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s-ES" dirty="0" err="1" smtClean="0"/>
              <a:t>Expired</a:t>
            </a:r>
            <a:r>
              <a:rPr lang="es-ES" dirty="0" smtClean="0"/>
              <a:t> in 2009. </a:t>
            </a:r>
            <a:r>
              <a:rPr lang="es-ES" dirty="0" err="1" smtClean="0"/>
              <a:t>Public</a:t>
            </a:r>
            <a:r>
              <a:rPr lang="es-ES" dirty="0" smtClean="0"/>
              <a:t> </a:t>
            </a:r>
            <a:r>
              <a:rPr lang="es-ES" dirty="0" err="1" smtClean="0"/>
              <a:t>Research</a:t>
            </a:r>
            <a:r>
              <a:rPr lang="es-ES" dirty="0" smtClean="0"/>
              <a:t> Institute.50% of </a:t>
            </a:r>
            <a:r>
              <a:rPr lang="es-ES" dirty="0" err="1" smtClean="0"/>
              <a:t>their</a:t>
            </a:r>
            <a:r>
              <a:rPr lang="es-ES" dirty="0" smtClean="0"/>
              <a:t> </a:t>
            </a:r>
            <a:r>
              <a:rPr lang="es-ES" dirty="0" err="1" smtClean="0"/>
              <a:t>budget</a:t>
            </a:r>
            <a:r>
              <a:rPr lang="es-ES" dirty="0" smtClean="0"/>
              <a:t> </a:t>
            </a:r>
            <a:r>
              <a:rPr lang="es-ES" dirty="0" err="1" smtClean="0"/>
              <a:t>is</a:t>
            </a:r>
            <a:r>
              <a:rPr lang="es-ES" dirty="0" smtClean="0"/>
              <a:t> </a:t>
            </a:r>
            <a:r>
              <a:rPr lang="es-ES" dirty="0" err="1" smtClean="0"/>
              <a:t>covered</a:t>
            </a:r>
            <a:r>
              <a:rPr lang="es-ES" dirty="0" smtClean="0"/>
              <a:t> </a:t>
            </a:r>
            <a:r>
              <a:rPr lang="es-ES" dirty="0" err="1" smtClean="0"/>
              <a:t>by</a:t>
            </a:r>
            <a:r>
              <a:rPr lang="es-ES" dirty="0" smtClean="0"/>
              <a:t>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technological</a:t>
            </a:r>
            <a:r>
              <a:rPr lang="es-ES" dirty="0" smtClean="0"/>
              <a:t> </a:t>
            </a:r>
            <a:r>
              <a:rPr lang="es-ES" dirty="0" err="1" smtClean="0"/>
              <a:t>tranfer</a:t>
            </a:r>
            <a:r>
              <a:rPr lang="es-ES" dirty="0" smtClean="0"/>
              <a:t> of </a:t>
            </a:r>
            <a:r>
              <a:rPr lang="es-ES" dirty="0" err="1" smtClean="0"/>
              <a:t>their</a:t>
            </a:r>
            <a:r>
              <a:rPr lang="es-ES" dirty="0" smtClean="0"/>
              <a:t> </a:t>
            </a:r>
            <a:r>
              <a:rPr lang="es-ES" dirty="0" err="1" smtClean="0"/>
              <a:t>patent</a:t>
            </a:r>
            <a:r>
              <a:rPr lang="es-ES" dirty="0" smtClean="0"/>
              <a:t> ( </a:t>
            </a:r>
            <a:r>
              <a:rPr lang="es-ES" dirty="0" err="1" smtClean="0"/>
              <a:t>selling</a:t>
            </a:r>
            <a:r>
              <a:rPr lang="es-ES" dirty="0" smtClean="0"/>
              <a:t>, </a:t>
            </a:r>
            <a:r>
              <a:rPr lang="es-ES" dirty="0" err="1" smtClean="0"/>
              <a:t>licensing</a:t>
            </a:r>
            <a:r>
              <a:rPr lang="es-ES" dirty="0" smtClean="0"/>
              <a:t> </a:t>
            </a:r>
            <a:r>
              <a:rPr lang="es-ES" dirty="0" err="1" smtClean="0"/>
              <a:t>or</a:t>
            </a:r>
            <a:r>
              <a:rPr lang="es-ES" dirty="0" smtClean="0"/>
              <a:t> </a:t>
            </a:r>
            <a:r>
              <a:rPr lang="es-ES" dirty="0" err="1" smtClean="0"/>
              <a:t>other</a:t>
            </a:r>
            <a:r>
              <a:rPr lang="es-ES" dirty="0" smtClean="0"/>
              <a:t> </a:t>
            </a:r>
            <a:r>
              <a:rPr lang="es-ES" dirty="0" err="1" smtClean="0"/>
              <a:t>agreedment</a:t>
            </a:r>
            <a:r>
              <a:rPr lang="es-ES" dirty="0" smtClean="0"/>
              <a:t>)  </a:t>
            </a:r>
            <a:r>
              <a:rPr lang="es-ES" dirty="0" err="1" smtClean="0"/>
              <a:t>Most</a:t>
            </a:r>
            <a:r>
              <a:rPr lang="es-ES" dirty="0" smtClean="0"/>
              <a:t> </a:t>
            </a:r>
            <a:r>
              <a:rPr lang="es-ES" dirty="0" err="1" smtClean="0"/>
              <a:t>profitable</a:t>
            </a:r>
            <a:r>
              <a:rPr lang="es-ES" dirty="0" smtClean="0"/>
              <a:t> </a:t>
            </a:r>
            <a:r>
              <a:rPr lang="es-ES" dirty="0" err="1" smtClean="0"/>
              <a:t>Spanish</a:t>
            </a:r>
            <a:r>
              <a:rPr lang="es-ES" dirty="0" smtClean="0"/>
              <a:t> </a:t>
            </a:r>
            <a:r>
              <a:rPr lang="es-ES" dirty="0" err="1" smtClean="0"/>
              <a:t>patent</a:t>
            </a:r>
            <a:r>
              <a:rPr lang="es-ES" dirty="0" smtClean="0"/>
              <a:t>, so </a:t>
            </a:r>
            <a:r>
              <a:rPr lang="es-ES" dirty="0" err="1" smtClean="0"/>
              <a:t>ever</a:t>
            </a:r>
            <a:r>
              <a:rPr lang="es-ES" dirty="0" smtClean="0"/>
              <a:t>. ha multiplicado las posibilidades de observación del ADN, permitiendo su amplificación gracias a una velocidad de copiado sin precedentes.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1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s-ES" smtClean="0"/>
              <a:t>6 años peak performance, o maximum return period. </a:t>
            </a:r>
            <a:br>
              <a:rPr lang="es-ES" smtClean="0"/>
            </a:br>
            <a:endParaRPr lang="es-ES" smtClean="0"/>
          </a:p>
          <a:p>
            <a:r>
              <a:rPr lang="es-ES" smtClean="0"/>
              <a:t>Por su parte, la compañía a la que el CSIC licenció en exclusiva la patente en 2001, </a:t>
            </a:r>
            <a:r>
              <a:rPr lang="es-ES" b="1" smtClean="0"/>
              <a:t>Amersham Biosciencies</a:t>
            </a:r>
            <a:r>
              <a:rPr lang="es-ES" smtClean="0"/>
              <a:t> -absorbida después por </a:t>
            </a:r>
            <a:r>
              <a:rPr lang="es-ES" smtClean="0">
                <a:hlinkClick r:id="rId3" action="ppaction://hlinkfile"/>
              </a:rPr>
              <a:t>General Electric Healthcare</a:t>
            </a:r>
            <a:r>
              <a:rPr lang="es-ES" smtClean="0"/>
              <a:t>-, facturó 49 millones de euros por la venta de los </a:t>
            </a:r>
            <a:r>
              <a:rPr lang="es-ES" i="1" smtClean="0"/>
              <a:t>kits </a:t>
            </a:r>
            <a:r>
              <a:rPr lang="es-ES" b="1" smtClean="0"/>
              <a:t>TempliPhi </a:t>
            </a:r>
            <a:r>
              <a:rPr lang="es-ES" smtClean="0"/>
              <a:t>y </a:t>
            </a:r>
            <a:r>
              <a:rPr lang="es-ES" b="1" smtClean="0"/>
              <a:t>GenomiPhi </a:t>
            </a:r>
            <a:r>
              <a:rPr lang="es-ES" smtClean="0"/>
              <a:t>desde 2002 a 2007. </a:t>
            </a:r>
          </a:p>
          <a:p>
            <a:endParaRPr lang="es-E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5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s-ES" smtClean="0"/>
              <a:t>-, facturó 49 millones de euros por la venta de los </a:t>
            </a:r>
            <a:r>
              <a:rPr lang="es-ES" i="1" smtClean="0"/>
              <a:t>kits </a:t>
            </a:r>
            <a:r>
              <a:rPr lang="es-ES" b="1" smtClean="0"/>
              <a:t>TempliPhi </a:t>
            </a:r>
            <a:r>
              <a:rPr lang="es-ES" smtClean="0"/>
              <a:t>y </a:t>
            </a:r>
            <a:r>
              <a:rPr lang="es-ES" b="1" smtClean="0"/>
              <a:t>GenomiPhi </a:t>
            </a:r>
            <a:r>
              <a:rPr lang="es-ES" smtClean="0"/>
              <a:t>desde 2002 a 2007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s-ES" smtClean="0"/>
              <a:t>Metodo alta eficacia es spin off. </a:t>
            </a:r>
          </a:p>
          <a:p>
            <a:r>
              <a:rPr lang="es-ES" smtClean="0"/>
              <a:t>http://www.altaeficaciatecnologia.com/areas-de-negocio/prevencion-ceguera-evitable/ todas sus patentes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s-ES" dirty="0" smtClean="0"/>
              <a:t>Anticoagulante(</a:t>
            </a:r>
            <a:r>
              <a:rPr lang="es-ES" dirty="0" err="1" smtClean="0"/>
              <a:t>anticoagulant</a:t>
            </a:r>
            <a:r>
              <a:rPr lang="es-ES" dirty="0" smtClean="0"/>
              <a:t>), antioxidante(</a:t>
            </a:r>
            <a:r>
              <a:rPr lang="es-ES" dirty="0" err="1" smtClean="0"/>
              <a:t>antioxidant</a:t>
            </a:r>
            <a:r>
              <a:rPr lang="es-ES" dirty="0" smtClean="0"/>
              <a:t>), antiinflamatorio(anti-</a:t>
            </a:r>
            <a:r>
              <a:rPr lang="es-ES" dirty="0" err="1" smtClean="0"/>
              <a:t>inflammatory</a:t>
            </a:r>
            <a:r>
              <a:rPr lang="es-ES" dirty="0" smtClean="0"/>
              <a:t>), </a:t>
            </a:r>
            <a:r>
              <a:rPr lang="es-ES" dirty="0" err="1" smtClean="0"/>
              <a:t>estrogénica</a:t>
            </a:r>
            <a:r>
              <a:rPr lang="es-ES" dirty="0" smtClean="0"/>
              <a:t>(</a:t>
            </a:r>
            <a:r>
              <a:rPr lang="es-ES" dirty="0" err="1" smtClean="0"/>
              <a:t>estrogen</a:t>
            </a:r>
            <a:r>
              <a:rPr lang="es-ES" dirty="0" smtClean="0"/>
              <a:t> </a:t>
            </a:r>
            <a:r>
              <a:rPr lang="es-ES" dirty="0" err="1" smtClean="0"/>
              <a:t>activity</a:t>
            </a:r>
            <a:r>
              <a:rPr lang="es-ES" dirty="0" smtClean="0"/>
              <a:t>), agente </a:t>
            </a:r>
            <a:r>
              <a:rPr lang="es-ES" dirty="0" err="1" smtClean="0"/>
              <a:t>antiiniciador</a:t>
            </a:r>
            <a:r>
              <a:rPr lang="es-ES" dirty="0" smtClean="0"/>
              <a:t> de promotor de tumores(</a:t>
            </a:r>
            <a:r>
              <a:rPr lang="es-ES" dirty="0" err="1" smtClean="0"/>
              <a:t>tumour</a:t>
            </a:r>
            <a:r>
              <a:rPr lang="es-ES" dirty="0" smtClean="0"/>
              <a:t> </a:t>
            </a:r>
            <a:r>
              <a:rPr lang="es-ES" dirty="0" err="1" smtClean="0"/>
              <a:t>antipromoter</a:t>
            </a:r>
            <a:r>
              <a:rPr lang="es-ES" dirty="0" smtClean="0"/>
              <a:t>). Mediante la aplicación de pulso de luz </a:t>
            </a:r>
            <a:r>
              <a:rPr lang="es-ES" dirty="0" err="1" smtClean="0"/>
              <a:t>uv</a:t>
            </a:r>
            <a:r>
              <a:rPr lang="es-ES" dirty="0" smtClean="0"/>
              <a:t> para acelerar y aumentar la </a:t>
            </a:r>
            <a:r>
              <a:rPr lang="es-ES" dirty="0" err="1" smtClean="0"/>
              <a:t>concentracion</a:t>
            </a:r>
            <a:r>
              <a:rPr lang="es-ES" dirty="0" smtClean="0"/>
              <a:t> de </a:t>
            </a:r>
            <a:r>
              <a:rPr lang="es-ES" dirty="0" err="1" smtClean="0"/>
              <a:t>resveratrol</a:t>
            </a:r>
            <a:r>
              <a:rPr lang="es-ES" dirty="0" smtClean="0"/>
              <a:t>.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7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s-ES" smtClean="0"/>
              <a:t>Although you may prefer to have a cup of wine instead…!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2_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 userDrawn="1"/>
        </p:nvSpPr>
        <p:spPr>
          <a:xfrm>
            <a:off x="8215313" y="6702425"/>
            <a:ext cx="928687" cy="142875"/>
          </a:xfrm>
          <a:prstGeom prst="rect">
            <a:avLst/>
          </a:prstGeom>
          <a:solidFill>
            <a:srgbClr val="DAEEFE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>
              <a:solidFill>
                <a:srgbClr val="FFFFFF"/>
              </a:solidFill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71472" y="2614416"/>
            <a:ext cx="8317032" cy="1143000"/>
          </a:xfrm>
        </p:spPr>
        <p:txBody>
          <a:bodyPr/>
          <a:lstStyle>
            <a:lvl1pPr>
              <a:defRPr sz="4000" b="1" i="0" baseline="0">
                <a:solidFill>
                  <a:srgbClr val="DEA900"/>
                </a:solidFill>
                <a:latin typeface="Calibri" pitchFamily="34" charset="0"/>
              </a:defRPr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UY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UY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UY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UY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r>
              <a:rPr lang="es-ES"/>
              <a:t>ytyjfghjfgjdgffgh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r>
              <a:rPr lang="es-ES"/>
              <a:t>fhsfhsfhsfhsfhsdf</a:t>
            </a:r>
            <a:endParaRPr lang="es-ES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0771A9CD-8098-4457-916B-59329AB3CD1E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 userDrawn="1"/>
        </p:nvSpPr>
        <p:spPr>
          <a:xfrm>
            <a:off x="8215313" y="6702425"/>
            <a:ext cx="928687" cy="142875"/>
          </a:xfrm>
          <a:prstGeom prst="rect">
            <a:avLst/>
          </a:prstGeom>
          <a:solidFill>
            <a:srgbClr val="E1F6FF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>
              <a:solidFill>
                <a:srgbClr val="FFFFFF"/>
              </a:solidFill>
            </a:endParaRPr>
          </a:p>
        </p:txBody>
      </p:sp>
      <p:grpSp>
        <p:nvGrpSpPr>
          <p:cNvPr id="3" name="Group 1"/>
          <p:cNvGrpSpPr>
            <a:grpSpLocks/>
          </p:cNvGrpSpPr>
          <p:nvPr userDrawn="1"/>
        </p:nvGrpSpPr>
        <p:grpSpPr bwMode="auto">
          <a:xfrm>
            <a:off x="6300788" y="188913"/>
            <a:ext cx="2698750" cy="576262"/>
            <a:chOff x="6073" y="548"/>
            <a:chExt cx="4736" cy="876"/>
          </a:xfrm>
        </p:grpSpPr>
        <p:pic>
          <p:nvPicPr>
            <p:cNvPr id="4" name="0 Imagen" descr="FSE 2011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698" y="548"/>
              <a:ext cx="2111" cy="8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aphicFrame>
          <p:nvGraphicFramePr>
            <p:cNvPr id="5" name="Object 3"/>
            <p:cNvGraphicFramePr>
              <a:graphicFrameLocks noChangeAspect="1"/>
            </p:cNvGraphicFramePr>
            <p:nvPr/>
          </p:nvGraphicFramePr>
          <p:xfrm>
            <a:off x="6073" y="548"/>
            <a:ext cx="2540" cy="620"/>
          </p:xfrm>
          <a:graphic>
            <a:graphicData uri="http://schemas.openxmlformats.org/presentationml/2006/ole">
              <p:oleObj spid="_x0000_s83970" name="Imagen de mapa de bits" r:id="rId4" imgW="8802329" imgH="2142857" progId="PBrush">
                <p:embed/>
              </p:oleObj>
            </a:graphicData>
          </a:graphic>
        </p:graphicFrame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 userDrawn="1"/>
        </p:nvSpPr>
        <p:spPr>
          <a:xfrm>
            <a:off x="8215313" y="6702425"/>
            <a:ext cx="928687" cy="142875"/>
          </a:xfrm>
          <a:prstGeom prst="rect">
            <a:avLst/>
          </a:prstGeom>
          <a:solidFill>
            <a:srgbClr val="E1F6FF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>
              <a:solidFill>
                <a:srgbClr val="FFFFFF"/>
              </a:solidFill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214414" y="2614416"/>
            <a:ext cx="7674090" cy="1143000"/>
          </a:xfrm>
        </p:spPr>
        <p:txBody>
          <a:bodyPr/>
          <a:lstStyle>
            <a:lvl1pPr>
              <a:defRPr b="1" i="0" baseline="0">
                <a:solidFill>
                  <a:srgbClr val="DEA900"/>
                </a:solidFill>
                <a:latin typeface="Calibri" pitchFamily="34" charset="0"/>
              </a:defRPr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UY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Rectángulo"/>
          <p:cNvSpPr/>
          <p:nvPr userDrawn="1"/>
        </p:nvSpPr>
        <p:spPr>
          <a:xfrm>
            <a:off x="8215313" y="6702425"/>
            <a:ext cx="928687" cy="1428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>
              <a:solidFill>
                <a:srgbClr val="FFFFFF"/>
              </a:solidFill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>
                <a:solidFill>
                  <a:srgbClr val="FFC000"/>
                </a:solidFill>
                <a:latin typeface="Berlin Sans FB" pitchFamily="34" charset="0"/>
              </a:defRPr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UY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>
                <a:latin typeface="Berlin Sans FB" pitchFamily="34" charset="0"/>
              </a:defRPr>
            </a:lvl1pPr>
            <a:lvl2pPr>
              <a:defRPr sz="2800">
                <a:latin typeface="Berlin Sans FB" pitchFamily="34" charset="0"/>
              </a:defRPr>
            </a:lvl2pPr>
            <a:lvl3pPr>
              <a:defRPr sz="2400">
                <a:latin typeface="Berlin Sans FB" pitchFamily="34" charset="0"/>
              </a:defRPr>
            </a:lvl3pPr>
            <a:lvl4pPr>
              <a:defRPr sz="2000">
                <a:latin typeface="Berlin Sans FB" pitchFamily="34" charset="0"/>
              </a:defRPr>
            </a:lvl4pPr>
            <a:lvl5pPr>
              <a:defRPr sz="2000">
                <a:latin typeface="Berlin Sans FB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UY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 b="1">
                <a:latin typeface="Berlin Sans FB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dirty="0" smtClean="0"/>
              <a:t>Haga clic para modificar el estilo de texto del patrón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Rectángulo"/>
          <p:cNvSpPr/>
          <p:nvPr userDrawn="1"/>
        </p:nvSpPr>
        <p:spPr>
          <a:xfrm>
            <a:off x="8261350" y="6689725"/>
            <a:ext cx="857250" cy="1428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>
              <a:solidFill>
                <a:srgbClr val="FFFFFF"/>
              </a:solidFill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rgbClr val="0070C0"/>
                </a:solidFill>
                <a:latin typeface="Berlin Sans FB" pitchFamily="34" charset="0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s-UY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UY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 b="1">
                <a:solidFill>
                  <a:srgbClr val="0070C0"/>
                </a:solidFill>
                <a:latin typeface="Berlin Sans FB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 userDrawn="1"/>
        </p:nvSpPr>
        <p:spPr>
          <a:xfrm>
            <a:off x="8261350" y="6689725"/>
            <a:ext cx="857250" cy="1428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>
              <a:solidFill>
                <a:srgbClr val="FFFFFF"/>
              </a:solidFill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00100" y="621065"/>
            <a:ext cx="7858180" cy="1000132"/>
          </a:xfrm>
        </p:spPr>
        <p:txBody>
          <a:bodyPr/>
          <a:lstStyle>
            <a:lvl1pPr>
              <a:defRPr sz="3600" b="1">
                <a:solidFill>
                  <a:srgbClr val="FFC000"/>
                </a:solidFill>
                <a:latin typeface="Calibri" pitchFamily="34" charset="0"/>
              </a:defRPr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UY" dirty="0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1000099" y="1855693"/>
            <a:ext cx="7861511" cy="4525963"/>
          </a:xfrm>
        </p:spPr>
        <p:txBody>
          <a:bodyPr/>
          <a:lstStyle>
            <a:lvl1pPr>
              <a:defRPr b="1">
                <a:solidFill>
                  <a:srgbClr val="FFD85B"/>
                </a:solidFill>
                <a:latin typeface="Calibri" pitchFamily="34" charset="0"/>
              </a:defRPr>
            </a:lvl1pPr>
            <a:lvl2pPr>
              <a:defRPr b="1">
                <a:solidFill>
                  <a:srgbClr val="FFD85B"/>
                </a:solidFill>
                <a:latin typeface="Calibri" pitchFamily="34" charset="0"/>
              </a:defRPr>
            </a:lvl2pPr>
            <a:lvl3pPr>
              <a:defRPr b="1">
                <a:solidFill>
                  <a:srgbClr val="FFD85B"/>
                </a:solidFill>
                <a:latin typeface="Calibri" pitchFamily="34" charset="0"/>
              </a:defRPr>
            </a:lvl3pPr>
            <a:lvl4pPr>
              <a:defRPr b="1">
                <a:solidFill>
                  <a:srgbClr val="FFD85B"/>
                </a:solidFill>
                <a:latin typeface="Calibri" pitchFamily="34" charset="0"/>
              </a:defRPr>
            </a:lvl4pPr>
            <a:lvl5pPr>
              <a:defRPr b="1">
                <a:solidFill>
                  <a:srgbClr val="FFD85B"/>
                </a:solidFill>
                <a:latin typeface="Calibri" pitchFamily="34" charset="0"/>
              </a:defRPr>
            </a:lvl5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UY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 userDrawn="1"/>
        </p:nvSpPr>
        <p:spPr>
          <a:xfrm>
            <a:off x="8261350" y="6689725"/>
            <a:ext cx="857250" cy="1428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>
              <a:solidFill>
                <a:srgbClr val="FFFFFF"/>
              </a:solidFill>
            </a:endParaRPr>
          </a:p>
        </p:txBody>
      </p:sp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 b="0">
                <a:solidFill>
                  <a:srgbClr val="FFC000"/>
                </a:solidFill>
                <a:latin typeface="Berlin Sans FB Demi" pitchFamily="34" charset="0"/>
              </a:defRPr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UY" dirty="0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 b="1">
                <a:latin typeface="Berlin Sans FB" pitchFamily="34" charset="0"/>
              </a:defRPr>
            </a:lvl1pPr>
            <a:lvl2pPr>
              <a:defRPr b="1">
                <a:latin typeface="Berlin Sans FB" pitchFamily="34" charset="0"/>
              </a:defRPr>
            </a:lvl2pPr>
            <a:lvl3pPr>
              <a:defRPr b="1">
                <a:latin typeface="Berlin Sans FB" pitchFamily="34" charset="0"/>
              </a:defRPr>
            </a:lvl3pPr>
            <a:lvl4pPr>
              <a:defRPr b="1">
                <a:latin typeface="Berlin Sans FB" pitchFamily="34" charset="0"/>
              </a:defRPr>
            </a:lvl4pPr>
            <a:lvl5pPr>
              <a:defRPr b="1">
                <a:latin typeface="Berlin Sans FB" pitchFamily="34" charset="0"/>
              </a:defRPr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UY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/>
              <a:t>ytyjfghjfgjdgffgh</a:t>
            </a: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/>
              <a:t>fhsfhsfhsfhsfhsdf</a:t>
            </a: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DCBCF7-7A26-4C71-B0E0-E794B86616E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/>
              <a:t>ytyjfghjfgjdgffgh</a:t>
            </a: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/>
              <a:t>fhsfhsfhsfhsfhsdf</a:t>
            </a: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1AE65B-F060-4DE3-982C-FBC41497FDA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/>
              <a:t>ytyjfghjfgjdgffgh</a:t>
            </a: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/>
              <a:t>fhsfhsfhsfhsfhsdf</a:t>
            </a: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DFC55D-53D1-46FD-8457-DB02ACAD61E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 userDrawn="1"/>
        </p:nvSpPr>
        <p:spPr>
          <a:xfrm>
            <a:off x="8215313" y="6702425"/>
            <a:ext cx="928687" cy="142875"/>
          </a:xfrm>
          <a:prstGeom prst="rect">
            <a:avLst/>
          </a:prstGeom>
          <a:solidFill>
            <a:srgbClr val="E1F6FF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>
              <a:solidFill>
                <a:srgbClr val="FFFFFF"/>
              </a:solidFill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57158" y="642918"/>
            <a:ext cx="8531346" cy="928694"/>
          </a:xfrm>
        </p:spPr>
        <p:txBody>
          <a:bodyPr/>
          <a:lstStyle>
            <a:lvl1pPr>
              <a:defRPr sz="3600" b="1" i="0" baseline="0">
                <a:solidFill>
                  <a:srgbClr val="DEA900"/>
                </a:solidFill>
                <a:latin typeface="Calibri" pitchFamily="34" charset="0"/>
              </a:defRPr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UY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/>
              <a:t>ytyjfghjfgjdgffgh</a:t>
            </a:r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/>
              <a:t>fhsfhsfhsfhsfhsdf</a:t>
            </a:r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D0F8D2-1F85-4A22-9836-8D9898BB58B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/>
              <a:t>ytyjfghjfgjdgffgh</a:t>
            </a:r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/>
              <a:t>fhsfhsfhsfhsfhsdf</a:t>
            </a:r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5ADDCA-E155-4734-8E74-5396DF18C10D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/>
              <a:t>ytyjfghjfgjdgffgh</a:t>
            </a:r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/>
              <a:t>fhsfhsfhsfhsfhsdf</a:t>
            </a:r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75C024-7EFD-47C8-B292-0ECDF25365ED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/>
              <a:t>ytyjfghjfgjdgffgh</a:t>
            </a:r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/>
              <a:t>fhsfhsfhsfhsfhsdf</a:t>
            </a:r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A47332-8F50-42C5-959D-F4E00C17B13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/>
              <a:t>ytyjfghjfgjdgffgh</a:t>
            </a:r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/>
              <a:t>fhsfhsfhsfhsfhsdf</a:t>
            </a:r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7C4069-6D15-47D1-B3AD-41EEB3C4320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/>
              <a:t>ytyjfghjfgjdgffgh</a:t>
            </a:r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/>
              <a:t>fhsfhsfhsfhsfhsdf</a:t>
            </a:r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68BE78-AAC9-4B6E-9D32-C162C462194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/>
              <a:t>ytyjfghjfgjdgffgh</a:t>
            </a: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/>
              <a:t>fhsfhsfhsfhsfhsdf</a:t>
            </a: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234488-7B6F-4E3F-A73B-25BE77DB3FE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/>
              <a:t>ytyjfghjfgjdgffgh</a:t>
            </a: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s-ES"/>
              <a:t>fhsfhsfhsfhsfhsdf</a:t>
            </a: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4B6C99-A9A4-4B49-8E93-DB5447C566CD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2_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 userDrawn="1"/>
        </p:nvSpPr>
        <p:spPr>
          <a:xfrm>
            <a:off x="8261350" y="6689725"/>
            <a:ext cx="857250" cy="142875"/>
          </a:xfrm>
          <a:prstGeom prst="rect">
            <a:avLst/>
          </a:prstGeom>
          <a:solidFill>
            <a:srgbClr val="E1F6FF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>
              <a:solidFill>
                <a:srgbClr val="FFFFFF"/>
              </a:solidFill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8596" y="621065"/>
            <a:ext cx="8429684" cy="1000132"/>
          </a:xfrm>
        </p:spPr>
        <p:txBody>
          <a:bodyPr/>
          <a:lstStyle>
            <a:lvl1pPr>
              <a:defRPr sz="3600" b="1">
                <a:solidFill>
                  <a:srgbClr val="DEA900"/>
                </a:solidFill>
                <a:latin typeface="Calibri" pitchFamily="34" charset="0"/>
              </a:defRPr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UY" dirty="0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28597" y="1855693"/>
            <a:ext cx="8433014" cy="4525963"/>
          </a:xfrm>
        </p:spPr>
        <p:txBody>
          <a:bodyPr/>
          <a:lstStyle>
            <a:lvl1pPr>
              <a:defRPr b="1">
                <a:solidFill>
                  <a:schemeClr val="bg2"/>
                </a:solidFill>
                <a:latin typeface="Calibri" pitchFamily="34" charset="0"/>
              </a:defRPr>
            </a:lvl1pPr>
            <a:lvl2pPr>
              <a:defRPr b="1">
                <a:solidFill>
                  <a:schemeClr val="bg2"/>
                </a:solidFill>
                <a:latin typeface="Calibri" pitchFamily="34" charset="0"/>
              </a:defRPr>
            </a:lvl2pPr>
            <a:lvl3pPr>
              <a:defRPr b="1">
                <a:solidFill>
                  <a:schemeClr val="bg2"/>
                </a:solidFill>
                <a:latin typeface="Calibri" pitchFamily="34" charset="0"/>
              </a:defRPr>
            </a:lvl3pPr>
            <a:lvl4pPr>
              <a:defRPr b="1">
                <a:solidFill>
                  <a:schemeClr val="bg2"/>
                </a:solidFill>
                <a:latin typeface="Calibri" pitchFamily="34" charset="0"/>
              </a:defRPr>
            </a:lvl4pPr>
            <a:lvl5pPr>
              <a:defRPr b="1">
                <a:solidFill>
                  <a:schemeClr val="bg2"/>
                </a:solidFill>
                <a:latin typeface="Calibri" pitchFamily="34" charset="0"/>
              </a:defRPr>
            </a:lvl5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UY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8 Grupo"/>
          <p:cNvGrpSpPr>
            <a:grpSpLocks/>
          </p:cNvGrpSpPr>
          <p:nvPr userDrawn="1"/>
        </p:nvGrpSpPr>
        <p:grpSpPr bwMode="auto">
          <a:xfrm>
            <a:off x="0" y="0"/>
            <a:ext cx="2867025" cy="6858000"/>
            <a:chOff x="0" y="0"/>
            <a:chExt cx="2867088" cy="6858000"/>
          </a:xfrm>
        </p:grpSpPr>
        <p:pic>
          <p:nvPicPr>
            <p:cNvPr id="5" name="11 Imagen" descr="OEPM_Ministerio.jpg"/>
            <p:cNvPicPr>
              <a:picLocks noChangeAspect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867088" cy="571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5 Rectángulo"/>
            <p:cNvSpPr/>
            <p:nvPr userDrawn="1"/>
          </p:nvSpPr>
          <p:spPr>
            <a:xfrm>
              <a:off x="0" y="571500"/>
              <a:ext cx="1214465" cy="6286500"/>
            </a:xfrm>
            <a:prstGeom prst="rect">
              <a:avLst/>
            </a:prstGeom>
            <a:solidFill>
              <a:srgbClr val="ABC5FF">
                <a:alpha val="5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ES">
                <a:solidFill>
                  <a:srgbClr val="FFFFFF"/>
                </a:solidFill>
              </a:endParaRPr>
            </a:p>
          </p:txBody>
        </p:sp>
      </p:grpSp>
      <p:sp>
        <p:nvSpPr>
          <p:cNvPr id="7" name="6 Rectángulo"/>
          <p:cNvSpPr/>
          <p:nvPr userDrawn="1"/>
        </p:nvSpPr>
        <p:spPr>
          <a:xfrm>
            <a:off x="8261350" y="6689725"/>
            <a:ext cx="857250" cy="142875"/>
          </a:xfrm>
          <a:prstGeom prst="rect">
            <a:avLst/>
          </a:prstGeom>
          <a:solidFill>
            <a:srgbClr val="E1F6FF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>
              <a:solidFill>
                <a:srgbClr val="FFFFFF"/>
              </a:solidFill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00100" y="621065"/>
            <a:ext cx="7858180" cy="1000132"/>
          </a:xfrm>
        </p:spPr>
        <p:txBody>
          <a:bodyPr/>
          <a:lstStyle>
            <a:lvl1pPr>
              <a:defRPr sz="3600" b="1">
                <a:solidFill>
                  <a:srgbClr val="DEA900"/>
                </a:solidFill>
                <a:latin typeface="Calibri" pitchFamily="34" charset="0"/>
              </a:defRPr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UY" dirty="0"/>
          </a:p>
        </p:txBody>
      </p:sp>
      <p:sp>
        <p:nvSpPr>
          <p:cNvPr id="8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071538" y="1876792"/>
            <a:ext cx="7786742" cy="462404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UY" noProof="0" smtClean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 userDrawn="1"/>
        </p:nvSpPr>
        <p:spPr>
          <a:xfrm>
            <a:off x="8261350" y="6689725"/>
            <a:ext cx="857250" cy="142875"/>
          </a:xfrm>
          <a:prstGeom prst="rect">
            <a:avLst/>
          </a:prstGeom>
          <a:solidFill>
            <a:srgbClr val="E1F6FF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>
              <a:solidFill>
                <a:srgbClr val="FFFFFF"/>
              </a:solidFill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57158" y="621065"/>
            <a:ext cx="8501122" cy="1000132"/>
          </a:xfrm>
        </p:spPr>
        <p:txBody>
          <a:bodyPr/>
          <a:lstStyle>
            <a:lvl1pPr>
              <a:defRPr sz="3600" b="1">
                <a:solidFill>
                  <a:srgbClr val="DEA900"/>
                </a:solidFill>
                <a:latin typeface="Calibri" pitchFamily="34" charset="0"/>
              </a:defRPr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UY" dirty="0"/>
          </a:p>
        </p:txBody>
      </p:sp>
      <p:sp>
        <p:nvSpPr>
          <p:cNvPr id="9" name="2 Marcador de gráfico"/>
          <p:cNvSpPr>
            <a:spLocks noGrp="1"/>
          </p:cNvSpPr>
          <p:nvPr>
            <p:ph type="chart" idx="1"/>
          </p:nvPr>
        </p:nvSpPr>
        <p:spPr>
          <a:xfrm>
            <a:off x="746406" y="1783787"/>
            <a:ext cx="8137525" cy="5000625"/>
          </a:xfrm>
        </p:spPr>
        <p:txBody>
          <a:bodyPr/>
          <a:lstStyle/>
          <a:p>
            <a:pPr lvl="0"/>
            <a:endParaRPr lang="es-ES" noProof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gradFill>
            <a:gsLst>
              <a:gs pos="0">
                <a:schemeClr val="tx1">
                  <a:alpha val="86000"/>
                </a:schemeClr>
              </a:gs>
              <a:gs pos="50000">
                <a:schemeClr val="accent4"/>
              </a:gs>
              <a:gs pos="100000">
                <a:schemeClr val="tx1"/>
              </a:gs>
            </a:gsLst>
            <a:lin ang="5400000" scaled="0"/>
          </a:gradFill>
        </p:spPr>
        <p:txBody>
          <a:bodyPr/>
          <a:lstStyle>
            <a:lvl1pPr algn="ctr">
              <a:defRPr/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UY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UY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Haga clic para modificar el estilo de título del patrón</a:t>
            </a:r>
            <a:endParaRPr lang="es-UY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UY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14348" y="295245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UY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4358989"/>
            <a:ext cx="7772400" cy="1500187"/>
          </a:xfrm>
        </p:spPr>
        <p:txBody>
          <a:bodyPr anchor="b"/>
          <a:lstStyle>
            <a:lvl1pPr marL="0" indent="0">
              <a:buNone/>
              <a:defRPr sz="32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dirty="0" smtClean="0"/>
              <a:t>Haga clic para modificar el estilo de texto del patrón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Haga clic para modificar el estilo de título del patrón</a:t>
            </a:r>
            <a:endParaRPr lang="es-UY" dirty="0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UY" dirty="0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UY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r>
              <a:rPr lang="es-ES"/>
              <a:t>ytyjfghjfgjdgffgh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r>
              <a:rPr lang="es-ES"/>
              <a:t>fhsfhsfhsfhsfhsdf</a:t>
            </a:r>
            <a:endParaRPr lang="es-E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5BBA642B-2D4E-43B6-AA2A-0DEAA70B0FC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8" cstate="print">
            <a:alphaModFix amt="80000"/>
            <a:duotone>
              <a:schemeClr val="accent1">
                <a:shade val="45000"/>
                <a:satMod val="135000"/>
              </a:schemeClr>
              <a:prstClr val="white"/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6 Grupo"/>
          <p:cNvGrpSpPr>
            <a:grpSpLocks/>
          </p:cNvGrpSpPr>
          <p:nvPr/>
        </p:nvGrpSpPr>
        <p:grpSpPr bwMode="auto">
          <a:xfrm>
            <a:off x="0" y="0"/>
            <a:ext cx="2867025" cy="6858000"/>
            <a:chOff x="0" y="0"/>
            <a:chExt cx="2867088" cy="6858000"/>
          </a:xfrm>
        </p:grpSpPr>
        <p:pic>
          <p:nvPicPr>
            <p:cNvPr id="7174" name="7 Imagen" descr="OEPM_Ministerio.jpg"/>
            <p:cNvPicPr>
              <a:picLocks noChangeAspect="1"/>
            </p:cNvPicPr>
            <p:nvPr userDrawn="1"/>
          </p:nvPicPr>
          <p:blipFill>
            <a:blip r:embed="rId19" cstate="print"/>
            <a:srcRect/>
            <a:stretch>
              <a:fillRect/>
            </a:stretch>
          </p:blipFill>
          <p:spPr bwMode="auto">
            <a:xfrm>
              <a:off x="0" y="0"/>
              <a:ext cx="2867088" cy="571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8 Rectángulo"/>
            <p:cNvSpPr/>
            <p:nvPr userDrawn="1"/>
          </p:nvSpPr>
          <p:spPr>
            <a:xfrm>
              <a:off x="0" y="571500"/>
              <a:ext cx="1214465" cy="6286500"/>
            </a:xfrm>
            <a:prstGeom prst="rect">
              <a:avLst/>
            </a:prstGeom>
            <a:solidFill>
              <a:srgbClr val="ABC5FF">
                <a:alpha val="5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ES">
                <a:solidFill>
                  <a:srgbClr val="FFFFFF"/>
                </a:solidFill>
              </a:endParaRPr>
            </a:p>
          </p:txBody>
        </p:sp>
      </p:grpSp>
      <p:sp>
        <p:nvSpPr>
          <p:cNvPr id="10" name="9 Rectángulo"/>
          <p:cNvSpPr/>
          <p:nvPr/>
        </p:nvSpPr>
        <p:spPr>
          <a:xfrm>
            <a:off x="8215313" y="6702425"/>
            <a:ext cx="928687" cy="142875"/>
          </a:xfrm>
          <a:prstGeom prst="rect">
            <a:avLst/>
          </a:prstGeom>
          <a:solidFill>
            <a:srgbClr val="DAEEFE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>
              <a:solidFill>
                <a:srgbClr val="FFFFFF"/>
              </a:solidFill>
            </a:endParaRPr>
          </a:p>
        </p:txBody>
      </p:sp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23888"/>
            <a:ext cx="8472488" cy="876300"/>
          </a:xfrm>
          <a:prstGeom prst="rect">
            <a:avLst/>
          </a:prstGeom>
          <a:gradFill>
            <a:gsLst>
              <a:gs pos="0">
                <a:schemeClr val="tx1">
                  <a:alpha val="86000"/>
                </a:schemeClr>
              </a:gs>
              <a:gs pos="50000">
                <a:srgbClr val="EAEAEA"/>
              </a:gs>
              <a:gs pos="100000">
                <a:schemeClr val="tx1"/>
              </a:gs>
            </a:gsLst>
            <a:lin ang="5400000" scaled="0"/>
          </a:gradFill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none"/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dirty="0" smtClean="0"/>
              <a:t>Haga clic para cambiar el estilo de título	</a:t>
            </a:r>
          </a:p>
        </p:txBody>
      </p:sp>
      <p:sp>
        <p:nvSpPr>
          <p:cNvPr id="717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43063"/>
            <a:ext cx="8472488" cy="5072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906" r:id="rId1"/>
    <p:sldLayoutId id="2147483907" r:id="rId2"/>
    <p:sldLayoutId id="2147483908" r:id="rId3"/>
    <p:sldLayoutId id="2147483909" r:id="rId4"/>
    <p:sldLayoutId id="2147483910" r:id="rId5"/>
    <p:sldLayoutId id="2147483892" r:id="rId6"/>
    <p:sldLayoutId id="2147483893" r:id="rId7"/>
    <p:sldLayoutId id="2147483894" r:id="rId8"/>
    <p:sldLayoutId id="2147483911" r:id="rId9"/>
    <p:sldLayoutId id="2147483912" r:id="rId10"/>
    <p:sldLayoutId id="2147483913" r:id="rId11"/>
    <p:sldLayoutId id="2147483914" r:id="rId12"/>
    <p:sldLayoutId id="2147483915" r:id="rId13"/>
    <p:sldLayoutId id="2147483916" r:id="rId14"/>
    <p:sldLayoutId id="2147483917" r:id="rId15"/>
    <p:sldLayoutId id="2147483918" r:id="rId16"/>
  </p:sldLayoutIdLst>
  <p:hf sldNum="0"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DEA900"/>
          </a:solidFill>
          <a:latin typeface="Calibri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DEA900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DEA900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DEA900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DEA900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b="1">
          <a:solidFill>
            <a:schemeClr val="bg2"/>
          </a:solidFill>
          <a:latin typeface="Calibri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b="1">
          <a:solidFill>
            <a:schemeClr val="bg2"/>
          </a:solidFill>
          <a:latin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b="1">
          <a:solidFill>
            <a:schemeClr val="bg2"/>
          </a:solidFill>
          <a:latin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b="1">
          <a:solidFill>
            <a:schemeClr val="bg2"/>
          </a:solidFill>
          <a:latin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b="1">
          <a:solidFill>
            <a:schemeClr val="bg2"/>
          </a:solidFill>
          <a:latin typeface="Calibri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s-UY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1 Marcador de título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</a:p>
        </p:txBody>
      </p:sp>
      <p:sp>
        <p:nvSpPr>
          <p:cNvPr id="8195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s-ES"/>
              <a:t>ytyjfghjfgjdgffgh</a:t>
            </a: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s-ES"/>
              <a:t>fhsfhsfhsfhsfhsdf</a:t>
            </a: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C930B4CC-6E9F-4F43-9D70-19AE17DABBD3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5" r:id="rId1"/>
    <p:sldLayoutId id="2147483896" r:id="rId2"/>
    <p:sldLayoutId id="2147483897" r:id="rId3"/>
    <p:sldLayoutId id="2147483898" r:id="rId4"/>
    <p:sldLayoutId id="2147483899" r:id="rId5"/>
    <p:sldLayoutId id="2147483900" r:id="rId6"/>
    <p:sldLayoutId id="2147483901" r:id="rId7"/>
    <p:sldLayoutId id="2147483902" r:id="rId8"/>
    <p:sldLayoutId id="2147483903" r:id="rId9"/>
    <p:sldLayoutId id="2147483904" r:id="rId10"/>
    <p:sldLayoutId id="2147483905" r:id="rId11"/>
  </p:sldLayoutIdLst>
  <p:hf sldNum="0"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2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diagramColors" Target="../diagrams/colors2.xml"/><Relationship Id="rId3" Type="http://schemas.openxmlformats.org/officeDocument/2006/relationships/notesSlide" Target="../notesSlides/notesSlide5.xml"/><Relationship Id="rId7" Type="http://schemas.openxmlformats.org/officeDocument/2006/relationships/oleObject" Target="../embeddings/oleObject2.bin"/><Relationship Id="rId12" Type="http://schemas.openxmlformats.org/officeDocument/2006/relationships/diagramQuickStyle" Target="../diagrams/quickStyle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7.jpeg"/><Relationship Id="rId11" Type="http://schemas.openxmlformats.org/officeDocument/2006/relationships/diagramLayout" Target="../diagrams/layout2.xml"/><Relationship Id="rId5" Type="http://schemas.openxmlformats.org/officeDocument/2006/relationships/hyperlink" Target="http://www.google.es/url?sa=i&amp;rct=j&amp;q=&amp;esrc=s&amp;frm=1&amp;source=images&amp;cd=&amp;cad=rja&amp;uact=8&amp;docid=TNIFKSVT-JqVMM&amp;tbnid=M0knXEnZoIv8RM:&amp;ved=0CAUQjRw&amp;url=http://www.artelista.com/obra/8983310042257592-pisandouva.html&amp;ei=g_ZTU5PmIInD0QXxmYCADA&amp;bvm=bv.65058239,d.d2k&amp;psig=AFQjCNECsUuMyQoj1p3cKuo92bRN5dOtBA&amp;ust=1398097805343135" TargetMode="External"/><Relationship Id="rId10" Type="http://schemas.openxmlformats.org/officeDocument/2006/relationships/diagramData" Target="../diagrams/data2.xml"/><Relationship Id="rId4" Type="http://schemas.openxmlformats.org/officeDocument/2006/relationships/image" Target="../media/image26.png"/><Relationship Id="rId9" Type="http://schemas.openxmlformats.org/officeDocument/2006/relationships/image" Target="../media/image29.png"/><Relationship Id="rId14" Type="http://schemas.microsoft.com/office/2007/relationships/diagramDrawing" Target="../diagrams/drawing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6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844675"/>
            <a:ext cx="7802562" cy="482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7" name="Picture 2"/>
          <p:cNvPicPr>
            <a:picLocks noChangeAspect="1" noChangeArrowheads="1"/>
          </p:cNvPicPr>
          <p:nvPr/>
        </p:nvPicPr>
        <p:blipFill>
          <a:blip r:embed="rId4" cstate="print"/>
          <a:srcRect l="13002" t="20297" r="36636" b="6250"/>
          <a:stretch>
            <a:fillRect/>
          </a:stretch>
        </p:blipFill>
        <p:spPr bwMode="auto">
          <a:xfrm>
            <a:off x="5724525" y="1341438"/>
            <a:ext cx="3079750" cy="2525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5608" name="7 Grupo"/>
          <p:cNvGrpSpPr>
            <a:grpSpLocks/>
          </p:cNvGrpSpPr>
          <p:nvPr/>
        </p:nvGrpSpPr>
        <p:grpSpPr bwMode="auto">
          <a:xfrm>
            <a:off x="1258888" y="1268413"/>
            <a:ext cx="3384550" cy="504825"/>
            <a:chOff x="1053581" y="1291242"/>
            <a:chExt cx="2141309" cy="860828"/>
          </a:xfrm>
        </p:grpSpPr>
        <p:sp>
          <p:nvSpPr>
            <p:cNvPr id="9" name="8 Rectángulo redondeado"/>
            <p:cNvSpPr/>
            <p:nvPr/>
          </p:nvSpPr>
          <p:spPr>
            <a:xfrm>
              <a:off x="1053581" y="1291242"/>
              <a:ext cx="2141309" cy="860828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-3226437"/>
                <a:satOff val="26126"/>
                <a:lumOff val="-23529"/>
                <a:alphaOff val="0"/>
              </a:schemeClr>
            </a:fillRef>
            <a:effectRef idx="2">
              <a:schemeClr val="accent5">
                <a:hueOff val="-3226437"/>
                <a:satOff val="26126"/>
                <a:lumOff val="-23529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9 Rectángulo"/>
            <p:cNvSpPr/>
            <p:nvPr/>
          </p:nvSpPr>
          <p:spPr>
            <a:xfrm>
              <a:off x="1078690" y="1315604"/>
              <a:ext cx="2091091" cy="81210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60960" tIns="60960" rIns="60960" bIns="60960" spcCol="1270" anchor="ctr"/>
            <a:lstStyle/>
            <a:p>
              <a:pPr algn="ctr" fontAlgn="auto">
                <a:spcAft>
                  <a:spcPts val="0"/>
                </a:spcAft>
                <a:defRPr/>
              </a:pPr>
              <a:r>
                <a:rPr lang="es-ES" sz="1600" b="1" dirty="0"/>
                <a:t>PHI DNA POLYMERASE</a:t>
              </a:r>
              <a:endParaRPr lang="es-ES" sz="1600" dirty="0"/>
            </a:p>
          </p:txBody>
        </p:sp>
      </p:grpSp>
      <p:sp>
        <p:nvSpPr>
          <p:cNvPr id="22" name="21 Llamada ovalada"/>
          <p:cNvSpPr/>
          <p:nvPr/>
        </p:nvSpPr>
        <p:spPr>
          <a:xfrm>
            <a:off x="7092950" y="5805488"/>
            <a:ext cx="2051050" cy="720725"/>
          </a:xfrm>
          <a:prstGeom prst="wedgeEllipseCallout">
            <a:avLst>
              <a:gd name="adj1" fmla="val -86567"/>
              <a:gd name="adj2" fmla="val -126304"/>
            </a:avLst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sz="1600" b="1" dirty="0" err="1"/>
              <a:t>Public</a:t>
            </a:r>
            <a:r>
              <a:rPr lang="es-ES" sz="1600" b="1" dirty="0"/>
              <a:t> </a:t>
            </a:r>
            <a:r>
              <a:rPr lang="es-ES" sz="1600" b="1" dirty="0" err="1"/>
              <a:t>Institute</a:t>
            </a:r>
            <a:endParaRPr lang="es-ES" sz="1600" b="1" dirty="0"/>
          </a:p>
        </p:txBody>
      </p:sp>
      <p:sp>
        <p:nvSpPr>
          <p:cNvPr id="11" name="10 CuadroTexto"/>
          <p:cNvSpPr txBox="1">
            <a:spLocks noChangeArrowheads="1"/>
          </p:cNvSpPr>
          <p:nvPr/>
        </p:nvSpPr>
        <p:spPr bwMode="auto">
          <a:xfrm>
            <a:off x="4787900" y="2349500"/>
            <a:ext cx="2443163" cy="306388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1400" b="1" dirty="0">
                <a:solidFill>
                  <a:schemeClr val="bg1"/>
                </a:solidFill>
              </a:rPr>
              <a:t>Margarita Salas ( 76years.)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6" name="Picture 2"/>
          <p:cNvPicPr>
            <a:picLocks noChangeAspect="1" noChangeArrowheads="1"/>
          </p:cNvPicPr>
          <p:nvPr/>
        </p:nvPicPr>
        <p:blipFill>
          <a:blip r:embed="rId3" cstate="print"/>
          <a:srcRect l="34032" t="18329" r="18373" b="6250"/>
          <a:stretch>
            <a:fillRect/>
          </a:stretch>
        </p:blipFill>
        <p:spPr bwMode="auto">
          <a:xfrm>
            <a:off x="251520" y="3789040"/>
            <a:ext cx="3444682" cy="30689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8307" name="Picture 3"/>
          <p:cNvPicPr>
            <a:picLocks noChangeAspect="1" noChangeArrowheads="1"/>
          </p:cNvPicPr>
          <p:nvPr/>
        </p:nvPicPr>
        <p:blipFill>
          <a:blip r:embed="rId4" cstate="print"/>
          <a:srcRect l="35611" t="27360" r="21775" b="8657"/>
          <a:stretch>
            <a:fillRect/>
          </a:stretch>
        </p:blipFill>
        <p:spPr bwMode="auto">
          <a:xfrm>
            <a:off x="6372225" y="4700588"/>
            <a:ext cx="2555875" cy="21574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8310" name="Picture 6"/>
          <p:cNvPicPr>
            <a:picLocks noChangeAspect="1" noChangeArrowheads="1"/>
          </p:cNvPicPr>
          <p:nvPr/>
        </p:nvPicPr>
        <p:blipFill>
          <a:blip r:embed="rId5" cstate="print"/>
          <a:srcRect l="34504" t="16532" r="19561" b="30687"/>
          <a:stretch>
            <a:fillRect/>
          </a:stretch>
        </p:blipFill>
        <p:spPr bwMode="auto">
          <a:xfrm>
            <a:off x="0" y="1125538"/>
            <a:ext cx="4176713" cy="26971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8309" name="Picture 5"/>
          <p:cNvPicPr>
            <a:picLocks noChangeAspect="1" noChangeArrowheads="1"/>
          </p:cNvPicPr>
          <p:nvPr/>
        </p:nvPicPr>
        <p:blipFill>
          <a:blip r:embed="rId6" cstate="print"/>
          <a:srcRect l="34504" t="21454" r="21775" b="41140"/>
          <a:stretch>
            <a:fillRect/>
          </a:stretch>
        </p:blipFill>
        <p:spPr bwMode="auto">
          <a:xfrm>
            <a:off x="4953000" y="1052513"/>
            <a:ext cx="4191000" cy="2016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6630" name="7 CuadroTexto"/>
          <p:cNvSpPr txBox="1">
            <a:spLocks noChangeArrowheads="1"/>
          </p:cNvSpPr>
          <p:nvPr/>
        </p:nvSpPr>
        <p:spPr bwMode="auto">
          <a:xfrm>
            <a:off x="3492500" y="4437063"/>
            <a:ext cx="273526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es-ES" b="1">
              <a:solidFill>
                <a:srgbClr val="FF0000"/>
              </a:solidFill>
            </a:endParaRPr>
          </a:p>
          <a:p>
            <a:pPr algn="ctr"/>
            <a:endParaRPr lang="es-ES" b="1">
              <a:solidFill>
                <a:srgbClr val="FF0000"/>
              </a:solidFill>
            </a:endParaRPr>
          </a:p>
        </p:txBody>
      </p:sp>
      <p:grpSp>
        <p:nvGrpSpPr>
          <p:cNvPr id="2" name="15 Grupo"/>
          <p:cNvGrpSpPr>
            <a:grpSpLocks/>
          </p:cNvGrpSpPr>
          <p:nvPr/>
        </p:nvGrpSpPr>
        <p:grpSpPr bwMode="auto">
          <a:xfrm>
            <a:off x="3660775" y="3213100"/>
            <a:ext cx="2903538" cy="3443288"/>
            <a:chOff x="3660594" y="3212976"/>
            <a:chExt cx="2902930" cy="3443312"/>
          </a:xfrm>
        </p:grpSpPr>
        <p:sp>
          <p:nvSpPr>
            <p:cNvPr id="17" name="16 Forma libre"/>
            <p:cNvSpPr/>
            <p:nvPr/>
          </p:nvSpPr>
          <p:spPr>
            <a:xfrm>
              <a:off x="3660594" y="3212976"/>
              <a:ext cx="2902930" cy="860431"/>
            </a:xfrm>
            <a:custGeom>
              <a:avLst/>
              <a:gdLst>
                <a:gd name="connsiteX0" fmla="*/ 0 w 2902930"/>
                <a:gd name="connsiteY0" fmla="*/ 86083 h 860828"/>
                <a:gd name="connsiteX1" fmla="*/ 25213 w 2902930"/>
                <a:gd name="connsiteY1" fmla="*/ 25213 h 860828"/>
                <a:gd name="connsiteX2" fmla="*/ 86083 w 2902930"/>
                <a:gd name="connsiteY2" fmla="*/ 0 h 860828"/>
                <a:gd name="connsiteX3" fmla="*/ 2816847 w 2902930"/>
                <a:gd name="connsiteY3" fmla="*/ 0 h 860828"/>
                <a:gd name="connsiteX4" fmla="*/ 2877717 w 2902930"/>
                <a:gd name="connsiteY4" fmla="*/ 25213 h 860828"/>
                <a:gd name="connsiteX5" fmla="*/ 2902930 w 2902930"/>
                <a:gd name="connsiteY5" fmla="*/ 86083 h 860828"/>
                <a:gd name="connsiteX6" fmla="*/ 2902930 w 2902930"/>
                <a:gd name="connsiteY6" fmla="*/ 774745 h 860828"/>
                <a:gd name="connsiteX7" fmla="*/ 2877717 w 2902930"/>
                <a:gd name="connsiteY7" fmla="*/ 835615 h 860828"/>
                <a:gd name="connsiteX8" fmla="*/ 2816847 w 2902930"/>
                <a:gd name="connsiteY8" fmla="*/ 860828 h 860828"/>
                <a:gd name="connsiteX9" fmla="*/ 86083 w 2902930"/>
                <a:gd name="connsiteY9" fmla="*/ 860828 h 860828"/>
                <a:gd name="connsiteX10" fmla="*/ 25213 w 2902930"/>
                <a:gd name="connsiteY10" fmla="*/ 835615 h 860828"/>
                <a:gd name="connsiteX11" fmla="*/ 0 w 2902930"/>
                <a:gd name="connsiteY11" fmla="*/ 774745 h 860828"/>
                <a:gd name="connsiteX12" fmla="*/ 0 w 2902930"/>
                <a:gd name="connsiteY12" fmla="*/ 86083 h 860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902930" h="860828">
                  <a:moveTo>
                    <a:pt x="0" y="86083"/>
                  </a:moveTo>
                  <a:cubicBezTo>
                    <a:pt x="0" y="63252"/>
                    <a:pt x="9069" y="41357"/>
                    <a:pt x="25213" y="25213"/>
                  </a:cubicBezTo>
                  <a:cubicBezTo>
                    <a:pt x="41357" y="9069"/>
                    <a:pt x="63252" y="0"/>
                    <a:pt x="86083" y="0"/>
                  </a:cubicBezTo>
                  <a:lnTo>
                    <a:pt x="2816847" y="0"/>
                  </a:lnTo>
                  <a:cubicBezTo>
                    <a:pt x="2839678" y="0"/>
                    <a:pt x="2861573" y="9069"/>
                    <a:pt x="2877717" y="25213"/>
                  </a:cubicBezTo>
                  <a:cubicBezTo>
                    <a:pt x="2893861" y="41357"/>
                    <a:pt x="2902930" y="63252"/>
                    <a:pt x="2902930" y="86083"/>
                  </a:cubicBezTo>
                  <a:lnTo>
                    <a:pt x="2902930" y="774745"/>
                  </a:lnTo>
                  <a:cubicBezTo>
                    <a:pt x="2902930" y="797576"/>
                    <a:pt x="2893861" y="819471"/>
                    <a:pt x="2877717" y="835615"/>
                  </a:cubicBezTo>
                  <a:cubicBezTo>
                    <a:pt x="2861573" y="851759"/>
                    <a:pt x="2839678" y="860828"/>
                    <a:pt x="2816847" y="860828"/>
                  </a:cubicBezTo>
                  <a:lnTo>
                    <a:pt x="86083" y="860828"/>
                  </a:lnTo>
                  <a:cubicBezTo>
                    <a:pt x="63252" y="860828"/>
                    <a:pt x="41357" y="851759"/>
                    <a:pt x="25213" y="835615"/>
                  </a:cubicBezTo>
                  <a:cubicBezTo>
                    <a:pt x="9069" y="819471"/>
                    <a:pt x="0" y="797576"/>
                    <a:pt x="0" y="774745"/>
                  </a:cubicBezTo>
                  <a:lnTo>
                    <a:pt x="0" y="86083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0"/>
                <a:satOff val="0"/>
                <a:lumOff val="0"/>
                <a:alphaOff val="0"/>
              </a:schemeClr>
            </a:fillRef>
            <a:effectRef idx="2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86173" tIns="86173" rIns="86173" bIns="86173" anchor="ctr"/>
            <a:lstStyle/>
            <a:p>
              <a:pPr algn="ctr"/>
              <a:r>
                <a:rPr lang="es-ES" sz="1600" b="1" dirty="0" err="1">
                  <a:solidFill>
                    <a:srgbClr val="FFFFFF"/>
                  </a:solidFill>
                  <a:cs typeface="Arial" pitchFamily="34" charset="0"/>
                </a:rPr>
                <a:t>Profit</a:t>
              </a:r>
              <a:r>
                <a:rPr lang="es-ES" sz="1600" b="1" dirty="0">
                  <a:solidFill>
                    <a:srgbClr val="FFFFFF"/>
                  </a:solidFill>
                  <a:cs typeface="Arial" pitchFamily="34" charset="0"/>
                </a:rPr>
                <a:t>  at </a:t>
              </a:r>
              <a:r>
                <a:rPr lang="es-ES" sz="1600" b="1" dirty="0" err="1">
                  <a:solidFill>
                    <a:srgbClr val="FFFFFF"/>
                  </a:solidFill>
                  <a:cs typeface="Arial" pitchFamily="34" charset="0"/>
                </a:rPr>
                <a:t>max.return</a:t>
              </a:r>
              <a:r>
                <a:rPr lang="es-ES" sz="1600" b="1" dirty="0">
                  <a:solidFill>
                    <a:srgbClr val="FFFFFF"/>
                  </a:solidFill>
                  <a:cs typeface="Arial" pitchFamily="34" charset="0"/>
                </a:rPr>
                <a:t> </a:t>
              </a:r>
              <a:r>
                <a:rPr lang="es-ES" sz="1600" b="1" dirty="0" err="1">
                  <a:solidFill>
                    <a:srgbClr val="FFFFFF"/>
                  </a:solidFill>
                  <a:cs typeface="Arial" pitchFamily="34" charset="0"/>
                </a:rPr>
                <a:t>period</a:t>
              </a:r>
              <a:r>
                <a:rPr lang="es-ES" sz="1600" b="1" dirty="0">
                  <a:solidFill>
                    <a:srgbClr val="FFFFFF"/>
                  </a:solidFill>
                  <a:cs typeface="Arial" pitchFamily="34" charset="0"/>
                </a:rPr>
                <a:t> (2003-2009):</a:t>
              </a:r>
            </a:p>
            <a:p>
              <a:pPr>
                <a:lnSpc>
                  <a:spcPct val="90000"/>
                </a:lnSpc>
                <a:spcAft>
                  <a:spcPct val="35000"/>
                </a:spcAft>
              </a:pPr>
              <a:endParaRPr lang="es-ES" sz="1600" dirty="0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18" name="17 Forma libre"/>
            <p:cNvSpPr/>
            <p:nvPr/>
          </p:nvSpPr>
          <p:spPr>
            <a:xfrm>
              <a:off x="4917631" y="4127382"/>
              <a:ext cx="388857" cy="322265"/>
            </a:xfrm>
            <a:custGeom>
              <a:avLst/>
              <a:gdLst>
                <a:gd name="connsiteX0" fmla="*/ 0 w 322810"/>
                <a:gd name="connsiteY0" fmla="*/ 77474 h 387372"/>
                <a:gd name="connsiteX1" fmla="*/ 161405 w 322810"/>
                <a:gd name="connsiteY1" fmla="*/ 77474 h 387372"/>
                <a:gd name="connsiteX2" fmla="*/ 161405 w 322810"/>
                <a:gd name="connsiteY2" fmla="*/ 0 h 387372"/>
                <a:gd name="connsiteX3" fmla="*/ 322810 w 322810"/>
                <a:gd name="connsiteY3" fmla="*/ 193686 h 387372"/>
                <a:gd name="connsiteX4" fmla="*/ 161405 w 322810"/>
                <a:gd name="connsiteY4" fmla="*/ 387372 h 387372"/>
                <a:gd name="connsiteX5" fmla="*/ 161405 w 322810"/>
                <a:gd name="connsiteY5" fmla="*/ 309898 h 387372"/>
                <a:gd name="connsiteX6" fmla="*/ 0 w 322810"/>
                <a:gd name="connsiteY6" fmla="*/ 309898 h 387372"/>
                <a:gd name="connsiteX7" fmla="*/ 0 w 322810"/>
                <a:gd name="connsiteY7" fmla="*/ 77474 h 387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2810" h="387372">
                  <a:moveTo>
                    <a:pt x="258248" y="0"/>
                  </a:moveTo>
                  <a:lnTo>
                    <a:pt x="258248" y="193686"/>
                  </a:lnTo>
                  <a:lnTo>
                    <a:pt x="322810" y="193686"/>
                  </a:lnTo>
                  <a:lnTo>
                    <a:pt x="161405" y="387372"/>
                  </a:lnTo>
                  <a:lnTo>
                    <a:pt x="0" y="193686"/>
                  </a:lnTo>
                  <a:lnTo>
                    <a:pt x="64562" y="193686"/>
                  </a:lnTo>
                  <a:lnTo>
                    <a:pt x="64562" y="0"/>
                  </a:lnTo>
                  <a:lnTo>
                    <a:pt x="258248" y="0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0"/>
                <a:satOff val="0"/>
                <a:lumOff val="0"/>
                <a:alphaOff val="0"/>
              </a:schemeClr>
            </a:fillRef>
            <a:effectRef idx="2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77475" tIns="0" rIns="77473" bIns="96843" spcCol="1270" anchor="ctr"/>
            <a:lstStyle/>
            <a:p>
              <a:pPr algn="ctr" defTabSz="44450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s-ES" sz="1000"/>
            </a:p>
          </p:txBody>
        </p:sp>
        <p:sp>
          <p:nvSpPr>
            <p:cNvPr id="19" name="18 Forma libre"/>
            <p:cNvSpPr/>
            <p:nvPr/>
          </p:nvSpPr>
          <p:spPr>
            <a:xfrm>
              <a:off x="3660594" y="4503623"/>
              <a:ext cx="2902930" cy="862018"/>
            </a:xfrm>
            <a:custGeom>
              <a:avLst/>
              <a:gdLst>
                <a:gd name="connsiteX0" fmla="*/ 0 w 2902930"/>
                <a:gd name="connsiteY0" fmla="*/ 86083 h 860828"/>
                <a:gd name="connsiteX1" fmla="*/ 25213 w 2902930"/>
                <a:gd name="connsiteY1" fmla="*/ 25213 h 860828"/>
                <a:gd name="connsiteX2" fmla="*/ 86083 w 2902930"/>
                <a:gd name="connsiteY2" fmla="*/ 0 h 860828"/>
                <a:gd name="connsiteX3" fmla="*/ 2816847 w 2902930"/>
                <a:gd name="connsiteY3" fmla="*/ 0 h 860828"/>
                <a:gd name="connsiteX4" fmla="*/ 2877717 w 2902930"/>
                <a:gd name="connsiteY4" fmla="*/ 25213 h 860828"/>
                <a:gd name="connsiteX5" fmla="*/ 2902930 w 2902930"/>
                <a:gd name="connsiteY5" fmla="*/ 86083 h 860828"/>
                <a:gd name="connsiteX6" fmla="*/ 2902930 w 2902930"/>
                <a:gd name="connsiteY6" fmla="*/ 774745 h 860828"/>
                <a:gd name="connsiteX7" fmla="*/ 2877717 w 2902930"/>
                <a:gd name="connsiteY7" fmla="*/ 835615 h 860828"/>
                <a:gd name="connsiteX8" fmla="*/ 2816847 w 2902930"/>
                <a:gd name="connsiteY8" fmla="*/ 860828 h 860828"/>
                <a:gd name="connsiteX9" fmla="*/ 86083 w 2902930"/>
                <a:gd name="connsiteY9" fmla="*/ 860828 h 860828"/>
                <a:gd name="connsiteX10" fmla="*/ 25213 w 2902930"/>
                <a:gd name="connsiteY10" fmla="*/ 835615 h 860828"/>
                <a:gd name="connsiteX11" fmla="*/ 0 w 2902930"/>
                <a:gd name="connsiteY11" fmla="*/ 774745 h 860828"/>
                <a:gd name="connsiteX12" fmla="*/ 0 w 2902930"/>
                <a:gd name="connsiteY12" fmla="*/ 86083 h 860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902930" h="860828">
                  <a:moveTo>
                    <a:pt x="0" y="86083"/>
                  </a:moveTo>
                  <a:cubicBezTo>
                    <a:pt x="0" y="63252"/>
                    <a:pt x="9069" y="41357"/>
                    <a:pt x="25213" y="25213"/>
                  </a:cubicBezTo>
                  <a:cubicBezTo>
                    <a:pt x="41357" y="9069"/>
                    <a:pt x="63252" y="0"/>
                    <a:pt x="86083" y="0"/>
                  </a:cubicBezTo>
                  <a:lnTo>
                    <a:pt x="2816847" y="0"/>
                  </a:lnTo>
                  <a:cubicBezTo>
                    <a:pt x="2839678" y="0"/>
                    <a:pt x="2861573" y="9069"/>
                    <a:pt x="2877717" y="25213"/>
                  </a:cubicBezTo>
                  <a:cubicBezTo>
                    <a:pt x="2893861" y="41357"/>
                    <a:pt x="2902930" y="63252"/>
                    <a:pt x="2902930" y="86083"/>
                  </a:cubicBezTo>
                  <a:lnTo>
                    <a:pt x="2902930" y="774745"/>
                  </a:lnTo>
                  <a:cubicBezTo>
                    <a:pt x="2902930" y="797576"/>
                    <a:pt x="2893861" y="819471"/>
                    <a:pt x="2877717" y="835615"/>
                  </a:cubicBezTo>
                  <a:cubicBezTo>
                    <a:pt x="2861573" y="851759"/>
                    <a:pt x="2839678" y="860828"/>
                    <a:pt x="2816847" y="860828"/>
                  </a:cubicBezTo>
                  <a:lnTo>
                    <a:pt x="86083" y="860828"/>
                  </a:lnTo>
                  <a:cubicBezTo>
                    <a:pt x="63252" y="860828"/>
                    <a:pt x="41357" y="851759"/>
                    <a:pt x="25213" y="835615"/>
                  </a:cubicBezTo>
                  <a:cubicBezTo>
                    <a:pt x="9069" y="819471"/>
                    <a:pt x="0" y="797576"/>
                    <a:pt x="0" y="774745"/>
                  </a:cubicBezTo>
                  <a:lnTo>
                    <a:pt x="0" y="86083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-3226437"/>
                <a:satOff val="26126"/>
                <a:lumOff val="-23529"/>
                <a:alphaOff val="0"/>
              </a:schemeClr>
            </a:fillRef>
            <a:effectRef idx="2">
              <a:schemeClr val="accent5">
                <a:hueOff val="-3226437"/>
                <a:satOff val="26126"/>
                <a:lumOff val="-23529"/>
                <a:alphaOff val="0"/>
              </a:schemeClr>
            </a:effectRef>
            <a:fontRef idx="minor">
              <a:schemeClr val="lt1"/>
            </a:fontRef>
          </p:style>
          <p:txBody>
            <a:bodyPr lIns="93793" tIns="93793" rIns="93793" bIns="93793" anchor="ctr"/>
            <a:lstStyle/>
            <a:p>
              <a:pPr algn="ctr"/>
              <a:r>
                <a:rPr lang="es-ES" b="1" dirty="0">
                  <a:solidFill>
                    <a:srgbClr val="FFFFFF"/>
                  </a:solidFill>
                  <a:cs typeface="Arial" pitchFamily="34" charset="0"/>
                </a:rPr>
                <a:t>2.000.000 euros/</a:t>
              </a:r>
              <a:r>
                <a:rPr lang="es-ES" b="1" dirty="0" err="1">
                  <a:solidFill>
                    <a:srgbClr val="FFFFFF"/>
                  </a:solidFill>
                  <a:cs typeface="Arial" pitchFamily="34" charset="0"/>
                </a:rPr>
                <a:t>year</a:t>
              </a:r>
              <a:endParaRPr lang="es-ES" b="1" dirty="0">
                <a:solidFill>
                  <a:srgbClr val="FFFFFF"/>
                </a:solidFill>
                <a:cs typeface="Arial" pitchFamily="34" charset="0"/>
              </a:endParaRPr>
            </a:p>
            <a:p>
              <a:pPr>
                <a:lnSpc>
                  <a:spcPct val="90000"/>
                </a:lnSpc>
                <a:spcAft>
                  <a:spcPct val="35000"/>
                </a:spcAft>
              </a:pPr>
              <a:endParaRPr lang="es-ES" sz="1200" dirty="0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20" name="19 Forma libre"/>
            <p:cNvSpPr/>
            <p:nvPr/>
          </p:nvSpPr>
          <p:spPr>
            <a:xfrm>
              <a:off x="4917631" y="5419616"/>
              <a:ext cx="388857" cy="322265"/>
            </a:xfrm>
            <a:custGeom>
              <a:avLst/>
              <a:gdLst>
                <a:gd name="connsiteX0" fmla="*/ 0 w 322810"/>
                <a:gd name="connsiteY0" fmla="*/ 77474 h 387372"/>
                <a:gd name="connsiteX1" fmla="*/ 161405 w 322810"/>
                <a:gd name="connsiteY1" fmla="*/ 77474 h 387372"/>
                <a:gd name="connsiteX2" fmla="*/ 161405 w 322810"/>
                <a:gd name="connsiteY2" fmla="*/ 0 h 387372"/>
                <a:gd name="connsiteX3" fmla="*/ 322810 w 322810"/>
                <a:gd name="connsiteY3" fmla="*/ 193686 h 387372"/>
                <a:gd name="connsiteX4" fmla="*/ 161405 w 322810"/>
                <a:gd name="connsiteY4" fmla="*/ 387372 h 387372"/>
                <a:gd name="connsiteX5" fmla="*/ 161405 w 322810"/>
                <a:gd name="connsiteY5" fmla="*/ 309898 h 387372"/>
                <a:gd name="connsiteX6" fmla="*/ 0 w 322810"/>
                <a:gd name="connsiteY6" fmla="*/ 309898 h 387372"/>
                <a:gd name="connsiteX7" fmla="*/ 0 w 322810"/>
                <a:gd name="connsiteY7" fmla="*/ 77474 h 387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2810" h="387372">
                  <a:moveTo>
                    <a:pt x="258248" y="0"/>
                  </a:moveTo>
                  <a:lnTo>
                    <a:pt x="258248" y="193686"/>
                  </a:lnTo>
                  <a:lnTo>
                    <a:pt x="322810" y="193686"/>
                  </a:lnTo>
                  <a:lnTo>
                    <a:pt x="161405" y="387372"/>
                  </a:lnTo>
                  <a:lnTo>
                    <a:pt x="0" y="193686"/>
                  </a:lnTo>
                  <a:lnTo>
                    <a:pt x="64562" y="193686"/>
                  </a:lnTo>
                  <a:lnTo>
                    <a:pt x="64562" y="0"/>
                  </a:lnTo>
                  <a:lnTo>
                    <a:pt x="258248" y="0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-6452875"/>
                <a:satOff val="52253"/>
                <a:lumOff val="-47059"/>
                <a:alphaOff val="0"/>
              </a:schemeClr>
            </a:fillRef>
            <a:effectRef idx="2">
              <a:schemeClr val="accent5">
                <a:hueOff val="-6452875"/>
                <a:satOff val="52253"/>
                <a:lumOff val="-47059"/>
                <a:alphaOff val="0"/>
              </a:schemeClr>
            </a:effectRef>
            <a:fontRef idx="minor">
              <a:schemeClr val="lt1"/>
            </a:fontRef>
          </p:style>
          <p:txBody>
            <a:bodyPr lIns="77475" tIns="0" rIns="77473" bIns="96843" spcCol="1270" anchor="ctr"/>
            <a:lstStyle/>
            <a:p>
              <a:pPr algn="ctr" defTabSz="44450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s-ES" sz="1000"/>
            </a:p>
          </p:txBody>
        </p:sp>
        <p:sp>
          <p:nvSpPr>
            <p:cNvPr id="21" name="20 Forma libre"/>
            <p:cNvSpPr/>
            <p:nvPr/>
          </p:nvSpPr>
          <p:spPr>
            <a:xfrm>
              <a:off x="3660594" y="5795857"/>
              <a:ext cx="2902930" cy="860431"/>
            </a:xfrm>
            <a:custGeom>
              <a:avLst/>
              <a:gdLst>
                <a:gd name="connsiteX0" fmla="*/ 0 w 2902930"/>
                <a:gd name="connsiteY0" fmla="*/ 86083 h 860828"/>
                <a:gd name="connsiteX1" fmla="*/ 25213 w 2902930"/>
                <a:gd name="connsiteY1" fmla="*/ 25213 h 860828"/>
                <a:gd name="connsiteX2" fmla="*/ 86083 w 2902930"/>
                <a:gd name="connsiteY2" fmla="*/ 0 h 860828"/>
                <a:gd name="connsiteX3" fmla="*/ 2816847 w 2902930"/>
                <a:gd name="connsiteY3" fmla="*/ 0 h 860828"/>
                <a:gd name="connsiteX4" fmla="*/ 2877717 w 2902930"/>
                <a:gd name="connsiteY4" fmla="*/ 25213 h 860828"/>
                <a:gd name="connsiteX5" fmla="*/ 2902930 w 2902930"/>
                <a:gd name="connsiteY5" fmla="*/ 86083 h 860828"/>
                <a:gd name="connsiteX6" fmla="*/ 2902930 w 2902930"/>
                <a:gd name="connsiteY6" fmla="*/ 774745 h 860828"/>
                <a:gd name="connsiteX7" fmla="*/ 2877717 w 2902930"/>
                <a:gd name="connsiteY7" fmla="*/ 835615 h 860828"/>
                <a:gd name="connsiteX8" fmla="*/ 2816847 w 2902930"/>
                <a:gd name="connsiteY8" fmla="*/ 860828 h 860828"/>
                <a:gd name="connsiteX9" fmla="*/ 86083 w 2902930"/>
                <a:gd name="connsiteY9" fmla="*/ 860828 h 860828"/>
                <a:gd name="connsiteX10" fmla="*/ 25213 w 2902930"/>
                <a:gd name="connsiteY10" fmla="*/ 835615 h 860828"/>
                <a:gd name="connsiteX11" fmla="*/ 0 w 2902930"/>
                <a:gd name="connsiteY11" fmla="*/ 774745 h 860828"/>
                <a:gd name="connsiteX12" fmla="*/ 0 w 2902930"/>
                <a:gd name="connsiteY12" fmla="*/ 86083 h 860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902930" h="860828">
                  <a:moveTo>
                    <a:pt x="0" y="86083"/>
                  </a:moveTo>
                  <a:cubicBezTo>
                    <a:pt x="0" y="63252"/>
                    <a:pt x="9069" y="41357"/>
                    <a:pt x="25213" y="25213"/>
                  </a:cubicBezTo>
                  <a:cubicBezTo>
                    <a:pt x="41357" y="9069"/>
                    <a:pt x="63252" y="0"/>
                    <a:pt x="86083" y="0"/>
                  </a:cubicBezTo>
                  <a:lnTo>
                    <a:pt x="2816847" y="0"/>
                  </a:lnTo>
                  <a:cubicBezTo>
                    <a:pt x="2839678" y="0"/>
                    <a:pt x="2861573" y="9069"/>
                    <a:pt x="2877717" y="25213"/>
                  </a:cubicBezTo>
                  <a:cubicBezTo>
                    <a:pt x="2893861" y="41357"/>
                    <a:pt x="2902930" y="63252"/>
                    <a:pt x="2902930" y="86083"/>
                  </a:cubicBezTo>
                  <a:lnTo>
                    <a:pt x="2902930" y="774745"/>
                  </a:lnTo>
                  <a:cubicBezTo>
                    <a:pt x="2902930" y="797576"/>
                    <a:pt x="2893861" y="819471"/>
                    <a:pt x="2877717" y="835615"/>
                  </a:cubicBezTo>
                  <a:cubicBezTo>
                    <a:pt x="2861573" y="851759"/>
                    <a:pt x="2839678" y="860828"/>
                    <a:pt x="2816847" y="860828"/>
                  </a:cubicBezTo>
                  <a:lnTo>
                    <a:pt x="86083" y="860828"/>
                  </a:lnTo>
                  <a:cubicBezTo>
                    <a:pt x="63252" y="860828"/>
                    <a:pt x="41357" y="851759"/>
                    <a:pt x="25213" y="835615"/>
                  </a:cubicBezTo>
                  <a:cubicBezTo>
                    <a:pt x="9069" y="819471"/>
                    <a:pt x="0" y="797576"/>
                    <a:pt x="0" y="774745"/>
                  </a:cubicBezTo>
                  <a:lnTo>
                    <a:pt x="0" y="86083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-6452875"/>
                <a:satOff val="52253"/>
                <a:lumOff val="-47059"/>
                <a:alphaOff val="0"/>
              </a:schemeClr>
            </a:fillRef>
            <a:effectRef idx="2">
              <a:schemeClr val="accent5">
                <a:hueOff val="-6452875"/>
                <a:satOff val="52253"/>
                <a:lumOff val="-47059"/>
                <a:alphaOff val="0"/>
              </a:schemeClr>
            </a:effectRef>
            <a:fontRef idx="minor">
              <a:schemeClr val="lt1"/>
            </a:fontRef>
          </p:style>
          <p:txBody>
            <a:bodyPr lIns="70933" tIns="70933" rIns="70933" bIns="70933" spcCol="1270" anchor="ctr"/>
            <a:lstStyle/>
            <a:p>
              <a:pPr algn="ctr" fontAlgn="auto">
                <a:spcAft>
                  <a:spcPts val="0"/>
                </a:spcAft>
                <a:defRPr/>
              </a:pPr>
              <a:r>
                <a:rPr lang="es-ES" sz="1200" b="1" dirty="0"/>
                <a:t>50% </a:t>
              </a:r>
              <a:r>
                <a:rPr lang="es-ES" sz="1200" b="1" dirty="0" err="1"/>
                <a:t>entries</a:t>
              </a:r>
              <a:r>
                <a:rPr lang="es-ES" sz="1200" b="1" dirty="0"/>
                <a:t> </a:t>
              </a:r>
              <a:r>
                <a:rPr lang="es-ES" sz="1200" b="1" dirty="0" err="1"/>
                <a:t>for</a:t>
              </a:r>
              <a:r>
                <a:rPr lang="es-ES" sz="1200" b="1" dirty="0"/>
                <a:t> CSIC </a:t>
              </a:r>
              <a:r>
                <a:rPr lang="es-ES" sz="1200" b="1" dirty="0" err="1"/>
                <a:t>Public</a:t>
              </a:r>
              <a:r>
                <a:rPr lang="es-ES" sz="1200" b="1" dirty="0"/>
                <a:t> </a:t>
              </a:r>
              <a:r>
                <a:rPr lang="es-ES" sz="1200" b="1" dirty="0" err="1"/>
                <a:t>Institution</a:t>
              </a:r>
              <a:r>
                <a:rPr lang="es-ES" sz="1200" b="1" dirty="0"/>
                <a:t>.</a:t>
              </a:r>
            </a:p>
            <a:p>
              <a:pPr algn="ctr" fontAlgn="auto">
                <a:spcAft>
                  <a:spcPts val="0"/>
                </a:spcAft>
                <a:defRPr/>
              </a:pPr>
              <a:r>
                <a:rPr lang="es-ES" sz="1200" b="1" dirty="0" err="1"/>
                <a:t>Currently</a:t>
              </a:r>
              <a:r>
                <a:rPr lang="es-ES" sz="1200" b="1" dirty="0"/>
                <a:t> </a:t>
              </a:r>
              <a:r>
                <a:rPr lang="es-ES" sz="1200" b="1" dirty="0" err="1"/>
                <a:t>getting</a:t>
              </a:r>
              <a:r>
                <a:rPr lang="es-ES" sz="1200" b="1" dirty="0"/>
                <a:t> </a:t>
              </a:r>
              <a:r>
                <a:rPr lang="es-ES" sz="1200" b="1" dirty="0" err="1"/>
                <a:t>benefits</a:t>
              </a:r>
              <a:r>
                <a:rPr lang="es-ES" sz="1200" b="1" dirty="0"/>
                <a:t>  of PHI DNA </a:t>
              </a:r>
              <a:r>
                <a:rPr lang="es-ES" sz="1200" b="1" dirty="0" err="1"/>
                <a:t>polymerase</a:t>
              </a:r>
              <a:r>
                <a:rPr lang="es-ES" sz="1200" b="1" dirty="0"/>
                <a:t>  </a:t>
              </a:r>
              <a:r>
                <a:rPr lang="es-ES" sz="1200" b="1" dirty="0" err="1"/>
                <a:t>improved</a:t>
              </a:r>
              <a:r>
                <a:rPr lang="es-ES" sz="1200" b="1" dirty="0"/>
                <a:t> </a:t>
              </a:r>
              <a:r>
                <a:rPr lang="es-ES" sz="1200" b="1" dirty="0" err="1"/>
                <a:t>patents</a:t>
              </a:r>
              <a:r>
                <a:rPr lang="es-ES" sz="1200" b="1" dirty="0"/>
                <a:t> ( </a:t>
              </a:r>
              <a:r>
                <a:rPr lang="es-ES" sz="1200" b="1" dirty="0" err="1"/>
                <a:t>the</a:t>
              </a:r>
              <a:r>
                <a:rPr lang="es-ES" sz="1200" b="1" dirty="0"/>
                <a:t> original </a:t>
              </a:r>
              <a:r>
                <a:rPr lang="es-ES" sz="1200" b="1" dirty="0" err="1"/>
                <a:t>one</a:t>
              </a:r>
              <a:r>
                <a:rPr lang="es-ES" sz="1200" b="1" dirty="0"/>
                <a:t> </a:t>
              </a:r>
              <a:r>
                <a:rPr lang="es-ES" sz="1200" b="1" dirty="0" err="1"/>
                <a:t>have</a:t>
              </a:r>
              <a:r>
                <a:rPr lang="es-ES" sz="1200" b="1" dirty="0"/>
                <a:t> </a:t>
              </a:r>
              <a:r>
                <a:rPr lang="es-ES" sz="1200" b="1" dirty="0" err="1"/>
                <a:t>expired</a:t>
              </a:r>
              <a:r>
                <a:rPr lang="es-ES" sz="1200" b="1" dirty="0"/>
                <a:t> in 2009) .</a:t>
              </a:r>
              <a:endParaRPr lang="es-ES" sz="1200" dirty="0"/>
            </a:p>
          </p:txBody>
        </p:sp>
      </p:grpSp>
      <p:pic>
        <p:nvPicPr>
          <p:cNvPr id="98308" name="Picture 4"/>
          <p:cNvPicPr>
            <a:picLocks noChangeAspect="1" noChangeArrowheads="1"/>
          </p:cNvPicPr>
          <p:nvPr/>
        </p:nvPicPr>
        <p:blipFill>
          <a:blip r:embed="rId7" cstate="print"/>
          <a:srcRect l="28416" t="13579" r="21222" b="24407"/>
          <a:stretch>
            <a:fillRect/>
          </a:stretch>
        </p:blipFill>
        <p:spPr bwMode="auto">
          <a:xfrm>
            <a:off x="6588125" y="2852738"/>
            <a:ext cx="2339975" cy="1619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26637" name="12 Grupo"/>
          <p:cNvGrpSpPr>
            <a:grpSpLocks/>
          </p:cNvGrpSpPr>
          <p:nvPr/>
        </p:nvGrpSpPr>
        <p:grpSpPr bwMode="auto">
          <a:xfrm>
            <a:off x="3924300" y="908050"/>
            <a:ext cx="2519363" cy="433388"/>
            <a:chOff x="1053581" y="1291242"/>
            <a:chExt cx="2141309" cy="860828"/>
          </a:xfrm>
        </p:grpSpPr>
        <p:sp>
          <p:nvSpPr>
            <p:cNvPr id="14" name="13 Rectángulo redondeado"/>
            <p:cNvSpPr/>
            <p:nvPr/>
          </p:nvSpPr>
          <p:spPr>
            <a:xfrm>
              <a:off x="1053581" y="1291242"/>
              <a:ext cx="2141309" cy="860828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-3226437"/>
                <a:satOff val="26126"/>
                <a:lumOff val="-23529"/>
                <a:alphaOff val="0"/>
              </a:schemeClr>
            </a:fillRef>
            <a:effectRef idx="2">
              <a:schemeClr val="accent5">
                <a:hueOff val="-3226437"/>
                <a:satOff val="26126"/>
                <a:lumOff val="-23529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14 Rectángulo"/>
            <p:cNvSpPr/>
            <p:nvPr/>
          </p:nvSpPr>
          <p:spPr>
            <a:xfrm>
              <a:off x="1079218" y="1316468"/>
              <a:ext cx="2090035" cy="81037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60960" tIns="60960" rIns="60960" bIns="60960" spcCol="1270" anchor="ctr"/>
            <a:lstStyle/>
            <a:p>
              <a:pPr algn="ctr" fontAlgn="auto">
                <a:spcAft>
                  <a:spcPts val="0"/>
                </a:spcAft>
                <a:defRPr/>
              </a:pPr>
              <a:r>
                <a:rPr lang="es-ES" sz="1600" b="1" dirty="0"/>
                <a:t>PHI DNA POLYMERASE</a:t>
              </a:r>
              <a:endParaRPr lang="es-ES" sz="16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6"/>
          <p:cNvPicPr>
            <a:picLocks noChangeAspect="1" noChangeArrowheads="1"/>
          </p:cNvPicPr>
          <p:nvPr/>
        </p:nvPicPr>
        <p:blipFill>
          <a:blip r:embed="rId3" cstate="print"/>
          <a:srcRect l="12367" t="18500" r="14861" b="10626"/>
          <a:stretch>
            <a:fillRect/>
          </a:stretch>
        </p:blipFill>
        <p:spPr bwMode="auto">
          <a:xfrm>
            <a:off x="323850" y="1268413"/>
            <a:ext cx="5940425" cy="3252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3" name="12 Diagrama"/>
          <p:cNvGraphicFramePr/>
          <p:nvPr/>
        </p:nvGraphicFramePr>
        <p:xfrm>
          <a:off x="251520" y="4697760"/>
          <a:ext cx="8892480" cy="2160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5" name="14 Llamada ovalada"/>
          <p:cNvSpPr/>
          <p:nvPr/>
        </p:nvSpPr>
        <p:spPr>
          <a:xfrm>
            <a:off x="6588125" y="2060575"/>
            <a:ext cx="2087563" cy="936625"/>
          </a:xfrm>
          <a:prstGeom prst="wedgeEllipseCallout">
            <a:avLst>
              <a:gd name="adj1" fmla="val -113000"/>
              <a:gd name="adj2" fmla="val 42963"/>
            </a:avLst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b="1" dirty="0"/>
              <a:t>1kit  = 234 €</a:t>
            </a:r>
          </a:p>
        </p:txBody>
      </p:sp>
      <p:grpSp>
        <p:nvGrpSpPr>
          <p:cNvPr id="27657" name="17 Grupo"/>
          <p:cNvGrpSpPr>
            <a:grpSpLocks/>
          </p:cNvGrpSpPr>
          <p:nvPr/>
        </p:nvGrpSpPr>
        <p:grpSpPr bwMode="auto">
          <a:xfrm>
            <a:off x="5759450" y="1125538"/>
            <a:ext cx="3384550" cy="503237"/>
            <a:chOff x="1053581" y="1291242"/>
            <a:chExt cx="2141309" cy="860828"/>
          </a:xfrm>
        </p:grpSpPr>
        <p:sp>
          <p:nvSpPr>
            <p:cNvPr id="19" name="18 Rectángulo redondeado"/>
            <p:cNvSpPr/>
            <p:nvPr/>
          </p:nvSpPr>
          <p:spPr>
            <a:xfrm>
              <a:off x="1053581" y="1291242"/>
              <a:ext cx="2141309" cy="860828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-3226437"/>
                <a:satOff val="26126"/>
                <a:lumOff val="-23529"/>
                <a:alphaOff val="0"/>
              </a:schemeClr>
            </a:fillRef>
            <a:effectRef idx="2">
              <a:schemeClr val="accent5">
                <a:hueOff val="-3226437"/>
                <a:satOff val="26126"/>
                <a:lumOff val="-23529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0" name="19 Rectángulo"/>
            <p:cNvSpPr/>
            <p:nvPr/>
          </p:nvSpPr>
          <p:spPr>
            <a:xfrm>
              <a:off x="1078690" y="1315681"/>
              <a:ext cx="2091091" cy="81195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60960" tIns="60960" rIns="60960" bIns="60960" spcCol="1270" anchor="ctr"/>
            <a:lstStyle/>
            <a:p>
              <a:pPr algn="ctr" fontAlgn="auto">
                <a:spcAft>
                  <a:spcPts val="0"/>
                </a:spcAft>
                <a:defRPr/>
              </a:pPr>
              <a:r>
                <a:rPr lang="es-ES" sz="1600" b="1" dirty="0"/>
                <a:t>PHI DNA POLYMERASE</a:t>
              </a:r>
              <a:endParaRPr lang="es-ES" sz="1600" dirty="0"/>
            </a:p>
          </p:txBody>
        </p:sp>
      </p:grpSp>
      <p:pic>
        <p:nvPicPr>
          <p:cNvPr id="27659" name="Picture 2"/>
          <p:cNvPicPr>
            <a:picLocks noChangeAspect="1" noChangeArrowheads="1"/>
          </p:cNvPicPr>
          <p:nvPr/>
        </p:nvPicPr>
        <p:blipFill>
          <a:blip r:embed="rId9" cstate="print"/>
          <a:srcRect l="51723"/>
          <a:stretch>
            <a:fillRect/>
          </a:stretch>
        </p:blipFill>
        <p:spPr bwMode="auto">
          <a:xfrm>
            <a:off x="6948012" y="3203575"/>
            <a:ext cx="1872138" cy="146072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75388" y="1196975"/>
            <a:ext cx="2868612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Rectángulo redondeado"/>
          <p:cNvSpPr/>
          <p:nvPr/>
        </p:nvSpPr>
        <p:spPr>
          <a:xfrm>
            <a:off x="1042988" y="1268413"/>
            <a:ext cx="4465637" cy="504825"/>
          </a:xfrm>
          <a:prstGeom prst="roundRect">
            <a:avLst>
              <a:gd name="adj" fmla="val 10000"/>
            </a:avLst>
          </a:pr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-3226437"/>
              <a:satOff val="26126"/>
              <a:lumOff val="-23529"/>
              <a:alphaOff val="0"/>
            </a:schemeClr>
          </a:fillRef>
          <a:effectRef idx="2">
            <a:schemeClr val="accent5">
              <a:hueOff val="-3226437"/>
              <a:satOff val="26126"/>
              <a:lumOff val="-23529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lang="es-ES" b="1" dirty="0" err="1"/>
              <a:t>Blindness</a:t>
            </a:r>
            <a:r>
              <a:rPr lang="es-ES" b="1" dirty="0"/>
              <a:t> </a:t>
            </a:r>
            <a:r>
              <a:rPr lang="es-ES" b="1" dirty="0" err="1"/>
              <a:t>Preventing</a:t>
            </a:r>
            <a:r>
              <a:rPr lang="es-ES" b="1" dirty="0"/>
              <a:t> </a:t>
            </a:r>
            <a:r>
              <a:rPr lang="es-ES" b="1" dirty="0" err="1"/>
              <a:t>Contact</a:t>
            </a:r>
            <a:r>
              <a:rPr lang="es-ES" b="1" dirty="0"/>
              <a:t> </a:t>
            </a:r>
            <a:r>
              <a:rPr lang="es-ES" b="1" dirty="0" err="1"/>
              <a:t>Lenses</a:t>
            </a:r>
            <a:endParaRPr lang="es-ES" b="1" dirty="0"/>
          </a:p>
        </p:txBody>
      </p:sp>
      <p:pic>
        <p:nvPicPr>
          <p:cNvPr id="28680" name="Picture 3"/>
          <p:cNvPicPr>
            <a:picLocks noChangeAspect="1" noChangeArrowheads="1"/>
          </p:cNvPicPr>
          <p:nvPr/>
        </p:nvPicPr>
        <p:blipFill>
          <a:blip r:embed="rId3" cstate="print"/>
          <a:srcRect l="20197" t="26202" r="37743" b="6250"/>
          <a:stretch>
            <a:fillRect/>
          </a:stretch>
        </p:blipFill>
        <p:spPr bwMode="auto">
          <a:xfrm>
            <a:off x="395288" y="1916113"/>
            <a:ext cx="5472112" cy="494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19 Llamada ovalada"/>
          <p:cNvSpPr/>
          <p:nvPr/>
        </p:nvSpPr>
        <p:spPr>
          <a:xfrm>
            <a:off x="6875463" y="3284538"/>
            <a:ext cx="2268537" cy="936625"/>
          </a:xfrm>
          <a:prstGeom prst="wedgeEllipseCallout">
            <a:avLst>
              <a:gd name="adj1" fmla="val -248442"/>
              <a:gd name="adj2" fmla="val -104228"/>
            </a:avLst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sz="1600" b="1" dirty="0"/>
              <a:t>ES2257976B2</a:t>
            </a:r>
          </a:p>
        </p:txBody>
      </p:sp>
      <p:sp>
        <p:nvSpPr>
          <p:cNvPr id="21" name="20 Llamada ovalada"/>
          <p:cNvSpPr/>
          <p:nvPr/>
        </p:nvSpPr>
        <p:spPr>
          <a:xfrm>
            <a:off x="6156325" y="5084763"/>
            <a:ext cx="2987675" cy="936625"/>
          </a:xfrm>
          <a:prstGeom prst="wedgeEllipseCallout">
            <a:avLst>
              <a:gd name="adj1" fmla="val -66683"/>
              <a:gd name="adj2" fmla="val -108734"/>
            </a:avLst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sz="1600" b="1" dirty="0" err="1"/>
              <a:t>Public</a:t>
            </a:r>
            <a:r>
              <a:rPr lang="es-ES" sz="1600" b="1" dirty="0"/>
              <a:t> </a:t>
            </a:r>
            <a:r>
              <a:rPr lang="es-ES" sz="1600" b="1" dirty="0" err="1"/>
              <a:t>University</a:t>
            </a:r>
            <a:endParaRPr lang="es-ES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2" name="Picture 4"/>
          <p:cNvPicPr>
            <a:picLocks noChangeAspect="1" noChangeArrowheads="1"/>
          </p:cNvPicPr>
          <p:nvPr/>
        </p:nvPicPr>
        <p:blipFill>
          <a:blip r:embed="rId2" cstate="print"/>
          <a:srcRect l="37271" t="13579" r="23988" b="6688"/>
          <a:stretch>
            <a:fillRect/>
          </a:stretch>
        </p:blipFill>
        <p:spPr bwMode="auto">
          <a:xfrm>
            <a:off x="0" y="549275"/>
            <a:ext cx="2987675" cy="345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1" name="Picture 3"/>
          <p:cNvPicPr>
            <a:picLocks noChangeAspect="1" noChangeArrowheads="1"/>
          </p:cNvPicPr>
          <p:nvPr/>
        </p:nvPicPr>
        <p:blipFill>
          <a:blip r:embed="rId3" cstate="print"/>
          <a:srcRect l="36719" t="13579" r="24542" b="14563"/>
          <a:stretch>
            <a:fillRect/>
          </a:stretch>
        </p:blipFill>
        <p:spPr bwMode="auto">
          <a:xfrm>
            <a:off x="1403350" y="1844675"/>
            <a:ext cx="3168650" cy="3303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3" name="Picture 5"/>
          <p:cNvPicPr>
            <a:picLocks noChangeAspect="1" noChangeArrowheads="1"/>
          </p:cNvPicPr>
          <p:nvPr/>
        </p:nvPicPr>
        <p:blipFill>
          <a:blip r:embed="rId4" cstate="print"/>
          <a:srcRect l="35057" t="13579" r="23434" b="7054"/>
          <a:stretch>
            <a:fillRect/>
          </a:stretch>
        </p:blipFill>
        <p:spPr bwMode="auto">
          <a:xfrm>
            <a:off x="2700338" y="2924175"/>
            <a:ext cx="3719512" cy="371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7" name="Picture 9"/>
          <p:cNvPicPr>
            <a:picLocks noChangeAspect="1" noChangeArrowheads="1"/>
          </p:cNvPicPr>
          <p:nvPr/>
        </p:nvPicPr>
        <p:blipFill>
          <a:blip r:embed="rId5" cstate="print"/>
          <a:srcRect l="34505" t="35236" r="22328" b="8656"/>
          <a:stretch>
            <a:fillRect/>
          </a:stretch>
        </p:blipFill>
        <p:spPr bwMode="auto">
          <a:xfrm>
            <a:off x="3779838" y="0"/>
            <a:ext cx="3529012" cy="257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5" name="Picture 7"/>
          <p:cNvPicPr>
            <a:picLocks noChangeAspect="1" noChangeArrowheads="1"/>
          </p:cNvPicPr>
          <p:nvPr/>
        </p:nvPicPr>
        <p:blipFill>
          <a:blip r:embed="rId6" cstate="print"/>
          <a:srcRect l="33949" t="14563" r="20116" b="6688"/>
          <a:stretch>
            <a:fillRect/>
          </a:stretch>
        </p:blipFill>
        <p:spPr bwMode="auto">
          <a:xfrm>
            <a:off x="4932363" y="549275"/>
            <a:ext cx="3240087" cy="312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4" name="Picture 6"/>
          <p:cNvPicPr>
            <a:picLocks noChangeAspect="1" noChangeArrowheads="1"/>
          </p:cNvPicPr>
          <p:nvPr/>
        </p:nvPicPr>
        <p:blipFill>
          <a:blip r:embed="rId7" cstate="print"/>
          <a:srcRect l="36719" t="17516" r="24542" b="20470"/>
          <a:stretch>
            <a:fillRect/>
          </a:stretch>
        </p:blipFill>
        <p:spPr bwMode="auto">
          <a:xfrm>
            <a:off x="5759450" y="2276475"/>
            <a:ext cx="3384550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6" name="Picture 8"/>
          <p:cNvPicPr>
            <a:picLocks noChangeAspect="1" noChangeArrowheads="1"/>
          </p:cNvPicPr>
          <p:nvPr/>
        </p:nvPicPr>
        <p:blipFill>
          <a:blip r:embed="rId8" cstate="print"/>
          <a:srcRect l="37823" t="20470" r="25096" b="31297"/>
          <a:stretch>
            <a:fillRect/>
          </a:stretch>
        </p:blipFill>
        <p:spPr bwMode="auto">
          <a:xfrm>
            <a:off x="6119813" y="4646613"/>
            <a:ext cx="3024187" cy="221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4"/>
          <p:cNvPicPr>
            <a:picLocks noChangeAspect="1" noChangeArrowheads="1"/>
          </p:cNvPicPr>
          <p:nvPr/>
        </p:nvPicPr>
        <p:blipFill>
          <a:blip r:embed="rId3" cstate="print"/>
          <a:srcRect l="14861" t="16531" r="20116" b="7672"/>
          <a:stretch>
            <a:fillRect/>
          </a:stretch>
        </p:blipFill>
        <p:spPr bwMode="auto">
          <a:xfrm>
            <a:off x="250825" y="1125538"/>
            <a:ext cx="4284663" cy="280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3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11525" y="2824163"/>
            <a:ext cx="5832475" cy="403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4" name="7 Rectángulo"/>
          <p:cNvSpPr>
            <a:spLocks noChangeArrowheads="1"/>
          </p:cNvSpPr>
          <p:nvPr/>
        </p:nvSpPr>
        <p:spPr bwMode="auto">
          <a:xfrm>
            <a:off x="4572000" y="1556792"/>
            <a:ext cx="4572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1400" b="1" dirty="0">
                <a:solidFill>
                  <a:srgbClr val="C00000"/>
                </a:solidFill>
              </a:rPr>
              <a:t>http://www.altaeficaciatecnologia.com/en/areas-de-negocio/prevencion-ceguera-evitable</a:t>
            </a:r>
            <a:r>
              <a:rPr lang="es-ES" b="1" dirty="0">
                <a:solidFill>
                  <a:srgbClr val="C00000"/>
                </a:solidFill>
              </a:rPr>
              <a:t>/</a:t>
            </a:r>
          </a:p>
        </p:txBody>
      </p:sp>
      <p:sp>
        <p:nvSpPr>
          <p:cNvPr id="11" name="10 Forma libre"/>
          <p:cNvSpPr/>
          <p:nvPr/>
        </p:nvSpPr>
        <p:spPr>
          <a:xfrm>
            <a:off x="323850" y="4005263"/>
            <a:ext cx="2901950" cy="860425"/>
          </a:xfrm>
          <a:custGeom>
            <a:avLst/>
            <a:gdLst>
              <a:gd name="connsiteX0" fmla="*/ 0 w 2902930"/>
              <a:gd name="connsiteY0" fmla="*/ 86083 h 860828"/>
              <a:gd name="connsiteX1" fmla="*/ 25213 w 2902930"/>
              <a:gd name="connsiteY1" fmla="*/ 25213 h 860828"/>
              <a:gd name="connsiteX2" fmla="*/ 86083 w 2902930"/>
              <a:gd name="connsiteY2" fmla="*/ 0 h 860828"/>
              <a:gd name="connsiteX3" fmla="*/ 2816847 w 2902930"/>
              <a:gd name="connsiteY3" fmla="*/ 0 h 860828"/>
              <a:gd name="connsiteX4" fmla="*/ 2877717 w 2902930"/>
              <a:gd name="connsiteY4" fmla="*/ 25213 h 860828"/>
              <a:gd name="connsiteX5" fmla="*/ 2902930 w 2902930"/>
              <a:gd name="connsiteY5" fmla="*/ 86083 h 860828"/>
              <a:gd name="connsiteX6" fmla="*/ 2902930 w 2902930"/>
              <a:gd name="connsiteY6" fmla="*/ 774745 h 860828"/>
              <a:gd name="connsiteX7" fmla="*/ 2877717 w 2902930"/>
              <a:gd name="connsiteY7" fmla="*/ 835615 h 860828"/>
              <a:gd name="connsiteX8" fmla="*/ 2816847 w 2902930"/>
              <a:gd name="connsiteY8" fmla="*/ 860828 h 860828"/>
              <a:gd name="connsiteX9" fmla="*/ 86083 w 2902930"/>
              <a:gd name="connsiteY9" fmla="*/ 860828 h 860828"/>
              <a:gd name="connsiteX10" fmla="*/ 25213 w 2902930"/>
              <a:gd name="connsiteY10" fmla="*/ 835615 h 860828"/>
              <a:gd name="connsiteX11" fmla="*/ 0 w 2902930"/>
              <a:gd name="connsiteY11" fmla="*/ 774745 h 860828"/>
              <a:gd name="connsiteX12" fmla="*/ 0 w 2902930"/>
              <a:gd name="connsiteY12" fmla="*/ 86083 h 860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902930" h="860828">
                <a:moveTo>
                  <a:pt x="0" y="86083"/>
                </a:moveTo>
                <a:cubicBezTo>
                  <a:pt x="0" y="63252"/>
                  <a:pt x="9069" y="41357"/>
                  <a:pt x="25213" y="25213"/>
                </a:cubicBezTo>
                <a:cubicBezTo>
                  <a:pt x="41357" y="9069"/>
                  <a:pt x="63252" y="0"/>
                  <a:pt x="86083" y="0"/>
                </a:cubicBezTo>
                <a:lnTo>
                  <a:pt x="2816847" y="0"/>
                </a:lnTo>
                <a:cubicBezTo>
                  <a:pt x="2839678" y="0"/>
                  <a:pt x="2861573" y="9069"/>
                  <a:pt x="2877717" y="25213"/>
                </a:cubicBezTo>
                <a:cubicBezTo>
                  <a:pt x="2893861" y="41357"/>
                  <a:pt x="2902930" y="63252"/>
                  <a:pt x="2902930" y="86083"/>
                </a:cubicBezTo>
                <a:lnTo>
                  <a:pt x="2902930" y="774745"/>
                </a:lnTo>
                <a:cubicBezTo>
                  <a:pt x="2902930" y="797576"/>
                  <a:pt x="2893861" y="819471"/>
                  <a:pt x="2877717" y="835615"/>
                </a:cubicBezTo>
                <a:cubicBezTo>
                  <a:pt x="2861573" y="851759"/>
                  <a:pt x="2839678" y="860828"/>
                  <a:pt x="2816847" y="860828"/>
                </a:cubicBezTo>
                <a:lnTo>
                  <a:pt x="86083" y="860828"/>
                </a:lnTo>
                <a:cubicBezTo>
                  <a:pt x="63252" y="860828"/>
                  <a:pt x="41357" y="851759"/>
                  <a:pt x="25213" y="835615"/>
                </a:cubicBezTo>
                <a:cubicBezTo>
                  <a:pt x="9069" y="819471"/>
                  <a:pt x="0" y="797576"/>
                  <a:pt x="0" y="774745"/>
                </a:cubicBezTo>
                <a:lnTo>
                  <a:pt x="0" y="86083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-3226437"/>
              <a:satOff val="26126"/>
              <a:lumOff val="-23529"/>
              <a:alphaOff val="0"/>
            </a:schemeClr>
          </a:fillRef>
          <a:effectRef idx="2">
            <a:schemeClr val="accent5">
              <a:hueOff val="-3226437"/>
              <a:satOff val="26126"/>
              <a:lumOff val="-23529"/>
              <a:alphaOff val="0"/>
            </a:schemeClr>
          </a:effectRef>
          <a:fontRef idx="minor">
            <a:schemeClr val="lt1"/>
          </a:fontRef>
        </p:style>
        <p:txBody>
          <a:bodyPr lIns="93793" tIns="93793" rIns="93793" bIns="93793" anchor="ctr"/>
          <a:lstStyle/>
          <a:p>
            <a:pPr algn="ctr"/>
            <a:endParaRPr lang="es-ES" sz="1600" b="1" dirty="0">
              <a:solidFill>
                <a:srgbClr val="FFFFFF"/>
              </a:solidFill>
              <a:cs typeface="Arial" pitchFamily="34" charset="0"/>
            </a:endParaRPr>
          </a:p>
          <a:p>
            <a:pPr>
              <a:lnSpc>
                <a:spcPct val="90000"/>
              </a:lnSpc>
              <a:spcAft>
                <a:spcPct val="35000"/>
              </a:spcAft>
            </a:pPr>
            <a:r>
              <a:rPr lang="es-ES" sz="1600" b="1" dirty="0" err="1">
                <a:solidFill>
                  <a:schemeClr val="tx1"/>
                </a:solidFill>
                <a:cs typeface="Arial" pitchFamily="34" charset="0"/>
              </a:rPr>
              <a:t>Then</a:t>
            </a:r>
            <a:r>
              <a:rPr lang="es-ES" sz="1600" b="1" dirty="0">
                <a:solidFill>
                  <a:schemeClr val="tx1"/>
                </a:solidFill>
                <a:cs typeface="Arial" pitchFamily="34" charset="0"/>
              </a:rPr>
              <a:t>  </a:t>
            </a:r>
            <a:r>
              <a:rPr lang="es-ES" sz="1600" b="1" dirty="0" err="1">
                <a:solidFill>
                  <a:schemeClr val="tx1"/>
                </a:solidFill>
                <a:cs typeface="Arial" pitchFamily="34" charset="0"/>
              </a:rPr>
              <a:t>the</a:t>
            </a:r>
            <a:r>
              <a:rPr lang="es-ES" sz="1600" b="1" dirty="0">
                <a:solidFill>
                  <a:schemeClr val="tx1"/>
                </a:solidFill>
                <a:cs typeface="Arial" pitchFamily="34" charset="0"/>
              </a:rPr>
              <a:t> Spin Off “</a:t>
            </a:r>
            <a:r>
              <a:rPr lang="es-ES" sz="1600" b="1" dirty="0" err="1">
                <a:solidFill>
                  <a:schemeClr val="tx1"/>
                </a:solidFill>
                <a:cs typeface="Arial" pitchFamily="34" charset="0"/>
              </a:rPr>
              <a:t>Metodo</a:t>
            </a:r>
            <a:r>
              <a:rPr lang="es-ES" sz="1600" b="1" dirty="0">
                <a:solidFill>
                  <a:schemeClr val="tx1"/>
                </a:solidFill>
                <a:cs typeface="Arial" pitchFamily="34" charset="0"/>
              </a:rPr>
              <a:t> Alta Eficacia” </a:t>
            </a:r>
            <a:r>
              <a:rPr lang="es-ES" sz="1600" b="1" dirty="0" err="1" smtClean="0">
                <a:solidFill>
                  <a:schemeClr val="tx1"/>
                </a:solidFill>
                <a:cs typeface="Arial" pitchFamily="34" charset="0"/>
              </a:rPr>
              <a:t>was</a:t>
            </a:r>
            <a:r>
              <a:rPr lang="es-ES" sz="1600" b="1" dirty="0" smtClean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es-ES" sz="1600" b="1" dirty="0" err="1">
                <a:solidFill>
                  <a:schemeClr val="tx1"/>
                </a:solidFill>
                <a:cs typeface="Arial" pitchFamily="34" charset="0"/>
              </a:rPr>
              <a:t>created</a:t>
            </a:r>
            <a:endParaRPr lang="es-ES" sz="1600" b="1" dirty="0">
              <a:solidFill>
                <a:schemeClr val="tx1"/>
              </a:solidFill>
              <a:cs typeface="Arial" pitchFamily="34" charset="0"/>
            </a:endParaRPr>
          </a:p>
          <a:p>
            <a:pPr>
              <a:lnSpc>
                <a:spcPct val="90000"/>
              </a:lnSpc>
              <a:spcAft>
                <a:spcPct val="35000"/>
              </a:spcAft>
            </a:pPr>
            <a:endParaRPr lang="es-ES" sz="1200" dirty="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13" name="12 Forma libre"/>
          <p:cNvSpPr/>
          <p:nvPr/>
        </p:nvSpPr>
        <p:spPr>
          <a:xfrm>
            <a:off x="323850" y="5732463"/>
            <a:ext cx="2901950" cy="862012"/>
          </a:xfrm>
          <a:custGeom>
            <a:avLst/>
            <a:gdLst>
              <a:gd name="connsiteX0" fmla="*/ 0 w 2902930"/>
              <a:gd name="connsiteY0" fmla="*/ 86083 h 860828"/>
              <a:gd name="connsiteX1" fmla="*/ 25213 w 2902930"/>
              <a:gd name="connsiteY1" fmla="*/ 25213 h 860828"/>
              <a:gd name="connsiteX2" fmla="*/ 86083 w 2902930"/>
              <a:gd name="connsiteY2" fmla="*/ 0 h 860828"/>
              <a:gd name="connsiteX3" fmla="*/ 2816847 w 2902930"/>
              <a:gd name="connsiteY3" fmla="*/ 0 h 860828"/>
              <a:gd name="connsiteX4" fmla="*/ 2877717 w 2902930"/>
              <a:gd name="connsiteY4" fmla="*/ 25213 h 860828"/>
              <a:gd name="connsiteX5" fmla="*/ 2902930 w 2902930"/>
              <a:gd name="connsiteY5" fmla="*/ 86083 h 860828"/>
              <a:gd name="connsiteX6" fmla="*/ 2902930 w 2902930"/>
              <a:gd name="connsiteY6" fmla="*/ 774745 h 860828"/>
              <a:gd name="connsiteX7" fmla="*/ 2877717 w 2902930"/>
              <a:gd name="connsiteY7" fmla="*/ 835615 h 860828"/>
              <a:gd name="connsiteX8" fmla="*/ 2816847 w 2902930"/>
              <a:gd name="connsiteY8" fmla="*/ 860828 h 860828"/>
              <a:gd name="connsiteX9" fmla="*/ 86083 w 2902930"/>
              <a:gd name="connsiteY9" fmla="*/ 860828 h 860828"/>
              <a:gd name="connsiteX10" fmla="*/ 25213 w 2902930"/>
              <a:gd name="connsiteY10" fmla="*/ 835615 h 860828"/>
              <a:gd name="connsiteX11" fmla="*/ 0 w 2902930"/>
              <a:gd name="connsiteY11" fmla="*/ 774745 h 860828"/>
              <a:gd name="connsiteX12" fmla="*/ 0 w 2902930"/>
              <a:gd name="connsiteY12" fmla="*/ 86083 h 860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902930" h="860828">
                <a:moveTo>
                  <a:pt x="0" y="86083"/>
                </a:moveTo>
                <a:cubicBezTo>
                  <a:pt x="0" y="63252"/>
                  <a:pt x="9069" y="41357"/>
                  <a:pt x="25213" y="25213"/>
                </a:cubicBezTo>
                <a:cubicBezTo>
                  <a:pt x="41357" y="9069"/>
                  <a:pt x="63252" y="0"/>
                  <a:pt x="86083" y="0"/>
                </a:cubicBezTo>
                <a:lnTo>
                  <a:pt x="2816847" y="0"/>
                </a:lnTo>
                <a:cubicBezTo>
                  <a:pt x="2839678" y="0"/>
                  <a:pt x="2861573" y="9069"/>
                  <a:pt x="2877717" y="25213"/>
                </a:cubicBezTo>
                <a:cubicBezTo>
                  <a:pt x="2893861" y="41357"/>
                  <a:pt x="2902930" y="63252"/>
                  <a:pt x="2902930" y="86083"/>
                </a:cubicBezTo>
                <a:lnTo>
                  <a:pt x="2902930" y="774745"/>
                </a:lnTo>
                <a:cubicBezTo>
                  <a:pt x="2902930" y="797576"/>
                  <a:pt x="2893861" y="819471"/>
                  <a:pt x="2877717" y="835615"/>
                </a:cubicBezTo>
                <a:cubicBezTo>
                  <a:pt x="2861573" y="851759"/>
                  <a:pt x="2839678" y="860828"/>
                  <a:pt x="2816847" y="860828"/>
                </a:cubicBezTo>
                <a:lnTo>
                  <a:pt x="86083" y="860828"/>
                </a:lnTo>
                <a:cubicBezTo>
                  <a:pt x="63252" y="860828"/>
                  <a:pt x="41357" y="851759"/>
                  <a:pt x="25213" y="835615"/>
                </a:cubicBezTo>
                <a:cubicBezTo>
                  <a:pt x="9069" y="819471"/>
                  <a:pt x="0" y="797576"/>
                  <a:pt x="0" y="774745"/>
                </a:cubicBezTo>
                <a:lnTo>
                  <a:pt x="0" y="86083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-6452875"/>
              <a:satOff val="52253"/>
              <a:lumOff val="-47059"/>
              <a:alphaOff val="0"/>
            </a:schemeClr>
          </a:fillRef>
          <a:effectRef idx="2">
            <a:schemeClr val="accent5">
              <a:hueOff val="-6452875"/>
              <a:satOff val="52253"/>
              <a:lumOff val="-47059"/>
              <a:alphaOff val="0"/>
            </a:schemeClr>
          </a:effectRef>
          <a:fontRef idx="minor">
            <a:schemeClr val="lt1"/>
          </a:fontRef>
        </p:style>
        <p:txBody>
          <a:bodyPr lIns="70933" tIns="70933" rIns="70933" bIns="70933" spcCol="1270"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es-ES" b="1" dirty="0">
                <a:solidFill>
                  <a:schemeClr val="tx1"/>
                </a:solidFill>
              </a:rPr>
              <a:t>And </a:t>
            </a:r>
            <a:r>
              <a:rPr lang="es-ES" b="1" dirty="0" err="1">
                <a:solidFill>
                  <a:schemeClr val="tx1"/>
                </a:solidFill>
              </a:rPr>
              <a:t>other</a:t>
            </a:r>
            <a:r>
              <a:rPr lang="es-ES" b="1" dirty="0">
                <a:solidFill>
                  <a:schemeClr val="tx1"/>
                </a:solidFill>
              </a:rPr>
              <a:t> 9 </a:t>
            </a:r>
            <a:r>
              <a:rPr lang="es-ES" b="1" dirty="0" err="1">
                <a:solidFill>
                  <a:schemeClr val="tx1"/>
                </a:solidFill>
              </a:rPr>
              <a:t>patents</a:t>
            </a:r>
            <a:r>
              <a:rPr lang="es-ES" b="1" dirty="0">
                <a:solidFill>
                  <a:schemeClr val="tx1"/>
                </a:solidFill>
              </a:rPr>
              <a:t> are </a:t>
            </a:r>
            <a:r>
              <a:rPr lang="es-ES" b="1" dirty="0" err="1">
                <a:solidFill>
                  <a:schemeClr val="tx1"/>
                </a:solidFill>
              </a:rPr>
              <a:t>on</a:t>
            </a:r>
            <a:r>
              <a:rPr lang="es-ES" b="1" dirty="0">
                <a:solidFill>
                  <a:schemeClr val="tx1"/>
                </a:solidFill>
              </a:rPr>
              <a:t> </a:t>
            </a:r>
            <a:r>
              <a:rPr lang="es-ES" b="1" dirty="0" err="1">
                <a:solidFill>
                  <a:schemeClr val="tx1"/>
                </a:solidFill>
              </a:rPr>
              <a:t>the</a:t>
            </a:r>
            <a:r>
              <a:rPr lang="es-ES" b="1" dirty="0">
                <a:solidFill>
                  <a:schemeClr val="tx1"/>
                </a:solidFill>
              </a:rPr>
              <a:t> </a:t>
            </a:r>
            <a:r>
              <a:rPr lang="es-ES" b="1" dirty="0" err="1">
                <a:solidFill>
                  <a:schemeClr val="tx1"/>
                </a:solidFill>
              </a:rPr>
              <a:t>way</a:t>
            </a:r>
            <a:r>
              <a:rPr lang="es-ES" b="1" dirty="0">
                <a:solidFill>
                  <a:schemeClr val="tx1"/>
                </a:solidFill>
              </a:rPr>
              <a:t> </a:t>
            </a:r>
            <a:r>
              <a:rPr lang="es-ES" b="1" dirty="0" err="1">
                <a:solidFill>
                  <a:schemeClr val="tx1"/>
                </a:solidFill>
              </a:rPr>
              <a:t>to</a:t>
            </a:r>
            <a:r>
              <a:rPr lang="es-ES" b="1" dirty="0">
                <a:solidFill>
                  <a:schemeClr val="tx1"/>
                </a:solidFill>
              </a:rPr>
              <a:t> </a:t>
            </a:r>
            <a:r>
              <a:rPr lang="es-ES" b="1" dirty="0" err="1">
                <a:solidFill>
                  <a:schemeClr val="tx1"/>
                </a:solidFill>
              </a:rPr>
              <a:t>get</a:t>
            </a:r>
            <a:r>
              <a:rPr lang="es-ES" b="1" dirty="0">
                <a:solidFill>
                  <a:schemeClr val="tx1"/>
                </a:solidFill>
              </a:rPr>
              <a:t> </a:t>
            </a:r>
            <a:r>
              <a:rPr lang="es-ES" b="1" dirty="0"/>
              <a:t> </a:t>
            </a:r>
            <a:r>
              <a:rPr lang="es-ES" b="1" dirty="0" err="1">
                <a:solidFill>
                  <a:schemeClr val="tx1"/>
                </a:solidFill>
              </a:rPr>
              <a:t>commercialized</a:t>
            </a:r>
            <a:endParaRPr lang="es-ES" b="1" dirty="0">
              <a:solidFill>
                <a:schemeClr val="tx1"/>
              </a:solidFill>
            </a:endParaRPr>
          </a:p>
        </p:txBody>
      </p:sp>
      <p:sp>
        <p:nvSpPr>
          <p:cNvPr id="14" name="13 Flecha abajo"/>
          <p:cNvSpPr/>
          <p:nvPr/>
        </p:nvSpPr>
        <p:spPr>
          <a:xfrm>
            <a:off x="1476375" y="5013325"/>
            <a:ext cx="503238" cy="647700"/>
          </a:xfrm>
          <a:prstGeom prst="downArrow">
            <a:avLst/>
          </a:prstGeom>
          <a:solidFill>
            <a:srgbClr val="C00000">
              <a:alpha val="59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2"/>
          <p:cNvPicPr>
            <a:picLocks noChangeAspect="1" noChangeArrowheads="1"/>
          </p:cNvPicPr>
          <p:nvPr/>
        </p:nvPicPr>
        <p:blipFill>
          <a:blip r:embed="rId4" cstate="print"/>
          <a:srcRect l="38460" t="14391" r="27226" b="11781"/>
          <a:stretch>
            <a:fillRect/>
          </a:stretch>
        </p:blipFill>
        <p:spPr bwMode="auto">
          <a:xfrm>
            <a:off x="2700338" y="1125538"/>
            <a:ext cx="2500312" cy="302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 descr="https://encrypted-tbn3.gstatic.com/images?q=tbn:ANd9GcRPTn71c9Pl1i7KOkpZ4yjmYF60_DHN46LsG7TN9qNaL3t9uc-n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0825" y="1412875"/>
            <a:ext cx="1071563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074" name="Object 9"/>
          <p:cNvGraphicFramePr>
            <a:graphicFrameLocks noChangeAspect="1"/>
          </p:cNvGraphicFramePr>
          <p:nvPr/>
        </p:nvGraphicFramePr>
        <p:xfrm>
          <a:off x="1763713" y="1700213"/>
          <a:ext cx="795337" cy="873125"/>
        </p:xfrm>
        <a:graphic>
          <a:graphicData uri="http://schemas.openxmlformats.org/presentationml/2006/ole">
            <p:oleObj spid="_x0000_s3074" name="Imagen" r:id="rId7" imgW="875520" imgH="958680" progId="">
              <p:embed/>
            </p:oleObj>
          </a:graphicData>
        </a:graphic>
      </p:graphicFrame>
      <p:sp>
        <p:nvSpPr>
          <p:cNvPr id="8" name="7 Más"/>
          <p:cNvSpPr/>
          <p:nvPr/>
        </p:nvSpPr>
        <p:spPr>
          <a:xfrm>
            <a:off x="1476375" y="2060575"/>
            <a:ext cx="287338" cy="360363"/>
          </a:xfrm>
          <a:prstGeom prst="mathPlus">
            <a:avLst/>
          </a:prstGeom>
          <a:solidFill>
            <a:srgbClr val="C00000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pic>
        <p:nvPicPr>
          <p:cNvPr id="79878" name="Picture 6"/>
          <p:cNvPicPr>
            <a:picLocks noChangeAspect="1" noChangeArrowheads="1"/>
          </p:cNvPicPr>
          <p:nvPr/>
        </p:nvPicPr>
        <p:blipFill>
          <a:blip r:embed="rId8" cstate="print"/>
          <a:srcRect l="36800" t="14391" r="26674" b="6250"/>
          <a:stretch>
            <a:fillRect/>
          </a:stretch>
        </p:blipFill>
        <p:spPr bwMode="auto">
          <a:xfrm>
            <a:off x="5148263" y="2636838"/>
            <a:ext cx="3240087" cy="3957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4" name="Picture 3"/>
          <p:cNvPicPr>
            <a:picLocks noChangeAspect="1" noChangeArrowheads="1"/>
          </p:cNvPicPr>
          <p:nvPr/>
        </p:nvPicPr>
        <p:blipFill>
          <a:blip r:embed="rId9" cstate="print"/>
          <a:srcRect l="13921" t="54140" r="55516" b="16531"/>
          <a:stretch>
            <a:fillRect/>
          </a:stretch>
        </p:blipFill>
        <p:spPr bwMode="auto">
          <a:xfrm>
            <a:off x="899592" y="4869160"/>
            <a:ext cx="144462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6" name="15 Diagrama"/>
          <p:cNvGraphicFramePr/>
          <p:nvPr/>
        </p:nvGraphicFramePr>
        <p:xfrm>
          <a:off x="0" y="3745880"/>
          <a:ext cx="3480048" cy="31121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sp>
        <p:nvSpPr>
          <p:cNvPr id="17" name="16 Rectángulo redondeado"/>
          <p:cNvSpPr/>
          <p:nvPr/>
        </p:nvSpPr>
        <p:spPr>
          <a:xfrm>
            <a:off x="5219700" y="1268413"/>
            <a:ext cx="3924300" cy="431800"/>
          </a:xfrm>
          <a:prstGeom prst="roundRect">
            <a:avLst>
              <a:gd name="adj" fmla="val 10000"/>
            </a:avLst>
          </a:pr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-3226437"/>
              <a:satOff val="26126"/>
              <a:lumOff val="-23529"/>
              <a:alphaOff val="0"/>
            </a:schemeClr>
          </a:fillRef>
          <a:effectRef idx="2">
            <a:schemeClr val="accent5">
              <a:hueOff val="-3226437"/>
              <a:satOff val="26126"/>
              <a:lumOff val="-23529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lang="es-ES" b="1" dirty="0" err="1"/>
              <a:t>Resveratrol</a:t>
            </a:r>
            <a:r>
              <a:rPr lang="es-ES" b="1" dirty="0"/>
              <a:t> </a:t>
            </a:r>
            <a:r>
              <a:rPr lang="es-ES" b="1" dirty="0" err="1"/>
              <a:t>from</a:t>
            </a:r>
            <a:r>
              <a:rPr lang="es-ES" b="1" dirty="0"/>
              <a:t> </a:t>
            </a:r>
            <a:r>
              <a:rPr lang="es-ES" b="1" dirty="0" err="1"/>
              <a:t>wine</a:t>
            </a:r>
            <a:r>
              <a:rPr lang="es-ES" b="1" dirty="0"/>
              <a:t> grapes</a:t>
            </a:r>
          </a:p>
        </p:txBody>
      </p:sp>
      <p:sp>
        <p:nvSpPr>
          <p:cNvPr id="18" name="17 Llamada ovalada"/>
          <p:cNvSpPr/>
          <p:nvPr/>
        </p:nvSpPr>
        <p:spPr>
          <a:xfrm>
            <a:off x="6227763" y="1773238"/>
            <a:ext cx="2052637" cy="720725"/>
          </a:xfrm>
          <a:prstGeom prst="wedgeEllipseCallout">
            <a:avLst>
              <a:gd name="adj1" fmla="val -104076"/>
              <a:gd name="adj2" fmla="val 50441"/>
            </a:avLst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sz="1600" b="1" dirty="0" err="1"/>
              <a:t>Public</a:t>
            </a:r>
            <a:r>
              <a:rPr lang="es-ES" sz="1600" b="1" dirty="0"/>
              <a:t> </a:t>
            </a:r>
            <a:r>
              <a:rPr lang="es-ES" sz="1600" b="1" dirty="0" err="1"/>
              <a:t>Institute</a:t>
            </a:r>
            <a:endParaRPr lang="es-ES" sz="1600" b="1" dirty="0"/>
          </a:p>
        </p:txBody>
      </p:sp>
      <p:sp>
        <p:nvSpPr>
          <p:cNvPr id="14" name="13 Flecha abajo"/>
          <p:cNvSpPr/>
          <p:nvPr/>
        </p:nvSpPr>
        <p:spPr>
          <a:xfrm>
            <a:off x="1403648" y="2996952"/>
            <a:ext cx="360040" cy="576064"/>
          </a:xfrm>
          <a:prstGeom prst="downArrow">
            <a:avLst/>
          </a:prstGeom>
          <a:solidFill>
            <a:srgbClr val="C00000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3" cstate="print"/>
          <a:srcRect l="15215" t="16360" r="16159" b="16704"/>
          <a:stretch>
            <a:fillRect/>
          </a:stretch>
        </p:blipFill>
        <p:spPr bwMode="auto">
          <a:xfrm>
            <a:off x="1790700" y="1412875"/>
            <a:ext cx="7353300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agen 2" descr="revidox_capsul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3850" y="4797425"/>
            <a:ext cx="1257300" cy="1690688"/>
          </a:xfrm>
          <a:prstGeom prst="rect">
            <a:avLst/>
          </a:prstGeom>
          <a:effectLst>
            <a:outerShdw blurRad="50800" dist="279400" dir="2940000">
              <a:srgbClr val="000000">
                <a:alpha val="43000"/>
              </a:srgbClr>
            </a:outerShdw>
          </a:effectLst>
        </p:spPr>
      </p:pic>
      <p:sp>
        <p:nvSpPr>
          <p:cNvPr id="6" name="5 Rectángulo redondeado"/>
          <p:cNvSpPr/>
          <p:nvPr/>
        </p:nvSpPr>
        <p:spPr>
          <a:xfrm>
            <a:off x="1763713" y="5732463"/>
            <a:ext cx="3924300" cy="433387"/>
          </a:xfrm>
          <a:prstGeom prst="roundRect">
            <a:avLst>
              <a:gd name="adj" fmla="val 10000"/>
            </a:avLst>
          </a:pr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-3226437"/>
              <a:satOff val="26126"/>
              <a:lumOff val="-23529"/>
              <a:alphaOff val="0"/>
            </a:schemeClr>
          </a:fillRef>
          <a:effectRef idx="2">
            <a:schemeClr val="accent5">
              <a:hueOff val="-3226437"/>
              <a:satOff val="26126"/>
              <a:lumOff val="-23529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lang="es-ES" b="1" dirty="0" err="1"/>
              <a:t>Resveratrol</a:t>
            </a:r>
            <a:r>
              <a:rPr lang="es-ES" b="1" dirty="0"/>
              <a:t> </a:t>
            </a:r>
            <a:r>
              <a:rPr lang="es-ES" b="1" dirty="0" err="1"/>
              <a:t>from</a:t>
            </a:r>
            <a:r>
              <a:rPr lang="es-ES" b="1" dirty="0"/>
              <a:t> </a:t>
            </a:r>
            <a:r>
              <a:rPr lang="es-ES" b="1" dirty="0" err="1"/>
              <a:t>wine</a:t>
            </a:r>
            <a:r>
              <a:rPr lang="es-ES" b="1" dirty="0"/>
              <a:t> grapes</a:t>
            </a:r>
          </a:p>
        </p:txBody>
      </p:sp>
      <p:sp>
        <p:nvSpPr>
          <p:cNvPr id="10" name="9 Llamada ovalada"/>
          <p:cNvSpPr/>
          <p:nvPr/>
        </p:nvSpPr>
        <p:spPr>
          <a:xfrm>
            <a:off x="5148263" y="5805488"/>
            <a:ext cx="3816350" cy="647700"/>
          </a:xfrm>
          <a:prstGeom prst="wedgeEllipseCallout">
            <a:avLst>
              <a:gd name="adj1" fmla="val -87196"/>
              <a:gd name="adj2" fmla="val -193202"/>
            </a:avLst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" b="1" dirty="0"/>
              <a:t>30capsules  = 23,10 €</a:t>
            </a:r>
          </a:p>
        </p:txBody>
      </p:sp>
      <p:sp>
        <p:nvSpPr>
          <p:cNvPr id="13" name="Cheurón 4"/>
          <p:cNvSpPr/>
          <p:nvPr/>
        </p:nvSpPr>
        <p:spPr>
          <a:xfrm>
            <a:off x="555780" y="1484784"/>
            <a:ext cx="1667340" cy="1111559"/>
          </a:xfrm>
          <a:prstGeom prst="rect">
            <a:avLst/>
          </a:prstGeom>
          <a:scene3d>
            <a:camera prst="orthographicFront"/>
            <a:lightRig rig="threePt" dir="t">
              <a:rot lat="0" lon="0" rev="7500000"/>
            </a:lightRig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60008" tIns="20003" rIns="20003" bIns="20003" spcCol="1270" anchor="ctr"/>
          <a:lstStyle/>
          <a:p>
            <a:pPr algn="ctr" defTabSz="977900">
              <a:lnSpc>
                <a:spcPct val="90000"/>
              </a:lnSpc>
              <a:spcAft>
                <a:spcPct val="35000"/>
              </a:spcAft>
              <a:defRPr/>
            </a:pPr>
            <a:endParaRPr lang="es-ES" sz="1500" dirty="0"/>
          </a:p>
        </p:txBody>
      </p:sp>
      <p:sp>
        <p:nvSpPr>
          <p:cNvPr id="15" name="14 Cheurón"/>
          <p:cNvSpPr/>
          <p:nvPr/>
        </p:nvSpPr>
        <p:spPr>
          <a:xfrm>
            <a:off x="0" y="2348880"/>
            <a:ext cx="2339752" cy="720080"/>
          </a:xfrm>
          <a:prstGeom prst="chevron">
            <a:avLst/>
          </a:prstGeom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0"/>
              <a:satOff val="0"/>
              <a:lumOff val="0"/>
              <a:alphaOff val="0"/>
            </a:schemeClr>
          </a:fillRef>
          <a:effectRef idx="2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lang="es-ES" b="1" dirty="0" err="1">
                <a:solidFill>
                  <a:schemeClr val="bg1"/>
                </a:solidFill>
              </a:rPr>
              <a:t>Licensing</a:t>
            </a:r>
            <a:r>
              <a:rPr lang="es-ES" b="1" dirty="0">
                <a:solidFill>
                  <a:schemeClr val="bg1"/>
                </a:solidFill>
              </a:rPr>
              <a:t> </a:t>
            </a:r>
            <a:r>
              <a:rPr lang="es-ES" b="1" dirty="0" err="1"/>
              <a:t>to</a:t>
            </a:r>
            <a:r>
              <a:rPr lang="es-ES" b="1" dirty="0"/>
              <a:t> </a:t>
            </a:r>
            <a:r>
              <a:rPr lang="es-ES" b="1" dirty="0" err="1"/>
              <a:t>Actafarma</a:t>
            </a:r>
            <a:r>
              <a:rPr lang="es-ES" b="1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8">
      <a:dk1>
        <a:srgbClr val="003366"/>
      </a:dk1>
      <a:lt1>
        <a:srgbClr val="FFFFFF"/>
      </a:lt1>
      <a:dk2>
        <a:srgbClr val="000099"/>
      </a:dk2>
      <a:lt2>
        <a:srgbClr val="CCFFFF"/>
      </a:lt2>
      <a:accent1>
        <a:srgbClr val="3366CC"/>
      </a:accent1>
      <a:accent2>
        <a:srgbClr val="00B000"/>
      </a:accent2>
      <a:accent3>
        <a:srgbClr val="AAAACA"/>
      </a:accent3>
      <a:accent4>
        <a:srgbClr val="DADADA"/>
      </a:accent4>
      <a:accent5>
        <a:srgbClr val="ADB8E2"/>
      </a:accent5>
      <a:accent6>
        <a:srgbClr val="009F00"/>
      </a:accent6>
      <a:hlink>
        <a:srgbClr val="66CCFF"/>
      </a:hlink>
      <a:folHlink>
        <a:srgbClr val="FFE701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ABC5FF">
            <a:alpha val="59000"/>
          </a:srgb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Diseño personalizad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921</TotalTime>
  <Words>284</Words>
  <Application>Microsoft Office PowerPoint</Application>
  <PresentationFormat>Presentación en pantalla (4:3)</PresentationFormat>
  <Paragraphs>40</Paragraphs>
  <Slides>8</Slides>
  <Notes>6</Notes>
  <HiddenSlides>0</HiddenSlides>
  <MMClips>0</MMClips>
  <ScaleCrop>false</ScaleCrop>
  <HeadingPairs>
    <vt:vector size="6" baseType="variant">
      <vt:variant>
        <vt:lpstr>Tema</vt:lpstr>
      </vt:variant>
      <vt:variant>
        <vt:i4>2</vt:i4>
      </vt:variant>
      <vt:variant>
        <vt:lpstr>Servidores OLE incrustados</vt:lpstr>
      </vt:variant>
      <vt:variant>
        <vt:i4>2</vt:i4>
      </vt:variant>
      <vt:variant>
        <vt:lpstr>Títulos de diapositiva</vt:lpstr>
      </vt:variant>
      <vt:variant>
        <vt:i4>8</vt:i4>
      </vt:variant>
    </vt:vector>
  </HeadingPairs>
  <TitlesOfParts>
    <vt:vector size="12" baseType="lpstr">
      <vt:lpstr>Diseño predeterminado</vt:lpstr>
      <vt:lpstr>Diseño personalizado</vt:lpstr>
      <vt:lpstr>Imagen de mapa de bits</vt:lpstr>
      <vt:lpstr>Imagen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Where are were?  How do we look like?</dc:title>
  <dc:creator>chelo</dc:creator>
  <cp:lastModifiedBy>Valued Packard Bell Customer</cp:lastModifiedBy>
  <cp:revision>94</cp:revision>
  <dcterms:created xsi:type="dcterms:W3CDTF">2014-04-18T15:02:58Z</dcterms:created>
  <dcterms:modified xsi:type="dcterms:W3CDTF">2014-05-15T21:01:13Z</dcterms:modified>
</cp:coreProperties>
</file>