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77" r:id="rId5"/>
    <p:sldId id="278" r:id="rId6"/>
    <p:sldId id="279" r:id="rId7"/>
    <p:sldId id="281" r:id="rId8"/>
    <p:sldId id="282" r:id="rId9"/>
    <p:sldId id="265" r:id="rId10"/>
    <p:sldId id="267" r:id="rId11"/>
    <p:sldId id="266" r:id="rId12"/>
    <p:sldId id="268" r:id="rId13"/>
    <p:sldId id="257" r:id="rId14"/>
    <p:sldId id="280" r:id="rId15"/>
    <p:sldId id="260" r:id="rId16"/>
    <p:sldId id="261" r:id="rId17"/>
    <p:sldId id="262" r:id="rId18"/>
    <p:sldId id="263" r:id="rId19"/>
    <p:sldId id="264" r:id="rId20"/>
    <p:sldId id="269" r:id="rId21"/>
    <p:sldId id="283" r:id="rId22"/>
    <p:sldId id="270" r:id="rId23"/>
    <p:sldId id="271" r:id="rId24"/>
    <p:sldId id="272" r:id="rId25"/>
    <p:sldId id="273" r:id="rId26"/>
    <p:sldId id="275" r:id="rId27"/>
    <p:sldId id="276" r:id="rId28"/>
    <p:sldId id="284" r:id="rId29"/>
    <p:sldId id="287" r:id="rId30"/>
    <p:sldId id="290" r:id="rId31"/>
    <p:sldId id="285" r:id="rId32"/>
    <p:sldId id="288" r:id="rId33"/>
    <p:sldId id="291" r:id="rId34"/>
    <p:sldId id="292" r:id="rId35"/>
    <p:sldId id="293" r:id="rId36"/>
    <p:sldId id="295" r:id="rId37"/>
    <p:sldId id="294" r:id="rId38"/>
    <p:sldId id="296" r:id="rId39"/>
    <p:sldId id="297" r:id="rId40"/>
    <p:sldId id="298" r:id="rId41"/>
    <p:sldId id="299" r:id="rId42"/>
    <p:sldId id="300" r:id="rId43"/>
  </p:sldIdLst>
  <p:sldSz cx="9144000" cy="6858000" type="screen4x3"/>
  <p:notesSz cx="6858000" cy="9144000"/>
  <p:defaultTextStyle>
    <a:defPPr>
      <a:defRPr lang="mk-M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16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mk-MK"/>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mk-MK"/>
          </a:p>
        </p:txBody>
      </p:sp>
      <p:sp>
        <p:nvSpPr>
          <p:cNvPr id="4" name="Date Placeholder 3"/>
          <p:cNvSpPr>
            <a:spLocks noGrp="1"/>
          </p:cNvSpPr>
          <p:nvPr>
            <p:ph type="dt" sz="half" idx="10"/>
          </p:nvPr>
        </p:nvSpPr>
        <p:spPr/>
        <p:txBody>
          <a:bodyPr/>
          <a:lstStyle/>
          <a:p>
            <a:fld id="{06A606C2-1E26-402C-8592-ABC210C9CC8E}" type="datetimeFigureOut">
              <a:rPr lang="mk-MK" smtClean="0"/>
              <a:t>19.05.2014</a:t>
            </a:fld>
            <a:endParaRPr lang="mk-MK"/>
          </a:p>
        </p:txBody>
      </p:sp>
      <p:sp>
        <p:nvSpPr>
          <p:cNvPr id="5" name="Footer Placeholder 4"/>
          <p:cNvSpPr>
            <a:spLocks noGrp="1"/>
          </p:cNvSpPr>
          <p:nvPr>
            <p:ph type="ftr" sz="quarter" idx="11"/>
          </p:nvPr>
        </p:nvSpPr>
        <p:spPr/>
        <p:txBody>
          <a:bodyPr/>
          <a:lstStyle/>
          <a:p>
            <a:endParaRPr lang="mk-MK"/>
          </a:p>
        </p:txBody>
      </p:sp>
      <p:sp>
        <p:nvSpPr>
          <p:cNvPr id="6" name="Slide Number Placeholder 5"/>
          <p:cNvSpPr>
            <a:spLocks noGrp="1"/>
          </p:cNvSpPr>
          <p:nvPr>
            <p:ph type="sldNum" sz="quarter" idx="12"/>
          </p:nvPr>
        </p:nvSpPr>
        <p:spPr/>
        <p:txBody>
          <a:bodyPr/>
          <a:lstStyle/>
          <a:p>
            <a:fld id="{5C27868A-ABFD-4709-8954-343380AA2565}" type="slidenum">
              <a:rPr lang="mk-MK" smtClean="0"/>
              <a:t>‹#›</a:t>
            </a:fld>
            <a:endParaRPr lang="mk-MK"/>
          </a:p>
        </p:txBody>
      </p:sp>
    </p:spTree>
    <p:extLst>
      <p:ext uri="{BB962C8B-B14F-4D97-AF65-F5344CB8AC3E}">
        <p14:creationId xmlns:p14="http://schemas.microsoft.com/office/powerpoint/2010/main" val="351122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mk-MK"/>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k-MK"/>
          </a:p>
        </p:txBody>
      </p:sp>
      <p:sp>
        <p:nvSpPr>
          <p:cNvPr id="4" name="Date Placeholder 3"/>
          <p:cNvSpPr>
            <a:spLocks noGrp="1"/>
          </p:cNvSpPr>
          <p:nvPr>
            <p:ph type="dt" sz="half" idx="10"/>
          </p:nvPr>
        </p:nvSpPr>
        <p:spPr/>
        <p:txBody>
          <a:bodyPr/>
          <a:lstStyle/>
          <a:p>
            <a:fld id="{06A606C2-1E26-402C-8592-ABC210C9CC8E}" type="datetimeFigureOut">
              <a:rPr lang="mk-MK" smtClean="0"/>
              <a:t>19.05.2014</a:t>
            </a:fld>
            <a:endParaRPr lang="mk-MK"/>
          </a:p>
        </p:txBody>
      </p:sp>
      <p:sp>
        <p:nvSpPr>
          <p:cNvPr id="5" name="Footer Placeholder 4"/>
          <p:cNvSpPr>
            <a:spLocks noGrp="1"/>
          </p:cNvSpPr>
          <p:nvPr>
            <p:ph type="ftr" sz="quarter" idx="11"/>
          </p:nvPr>
        </p:nvSpPr>
        <p:spPr/>
        <p:txBody>
          <a:bodyPr/>
          <a:lstStyle/>
          <a:p>
            <a:endParaRPr lang="mk-MK"/>
          </a:p>
        </p:txBody>
      </p:sp>
      <p:sp>
        <p:nvSpPr>
          <p:cNvPr id="6" name="Slide Number Placeholder 5"/>
          <p:cNvSpPr>
            <a:spLocks noGrp="1"/>
          </p:cNvSpPr>
          <p:nvPr>
            <p:ph type="sldNum" sz="quarter" idx="12"/>
          </p:nvPr>
        </p:nvSpPr>
        <p:spPr/>
        <p:txBody>
          <a:bodyPr/>
          <a:lstStyle/>
          <a:p>
            <a:fld id="{5C27868A-ABFD-4709-8954-343380AA2565}" type="slidenum">
              <a:rPr lang="mk-MK" smtClean="0"/>
              <a:t>‹#›</a:t>
            </a:fld>
            <a:endParaRPr lang="mk-MK"/>
          </a:p>
        </p:txBody>
      </p:sp>
    </p:spTree>
    <p:extLst>
      <p:ext uri="{BB962C8B-B14F-4D97-AF65-F5344CB8AC3E}">
        <p14:creationId xmlns:p14="http://schemas.microsoft.com/office/powerpoint/2010/main" val="4215884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mk-MK"/>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k-MK"/>
          </a:p>
        </p:txBody>
      </p:sp>
      <p:sp>
        <p:nvSpPr>
          <p:cNvPr id="4" name="Date Placeholder 3"/>
          <p:cNvSpPr>
            <a:spLocks noGrp="1"/>
          </p:cNvSpPr>
          <p:nvPr>
            <p:ph type="dt" sz="half" idx="10"/>
          </p:nvPr>
        </p:nvSpPr>
        <p:spPr/>
        <p:txBody>
          <a:bodyPr/>
          <a:lstStyle/>
          <a:p>
            <a:fld id="{06A606C2-1E26-402C-8592-ABC210C9CC8E}" type="datetimeFigureOut">
              <a:rPr lang="mk-MK" smtClean="0"/>
              <a:t>19.05.2014</a:t>
            </a:fld>
            <a:endParaRPr lang="mk-MK"/>
          </a:p>
        </p:txBody>
      </p:sp>
      <p:sp>
        <p:nvSpPr>
          <p:cNvPr id="5" name="Footer Placeholder 4"/>
          <p:cNvSpPr>
            <a:spLocks noGrp="1"/>
          </p:cNvSpPr>
          <p:nvPr>
            <p:ph type="ftr" sz="quarter" idx="11"/>
          </p:nvPr>
        </p:nvSpPr>
        <p:spPr/>
        <p:txBody>
          <a:bodyPr/>
          <a:lstStyle/>
          <a:p>
            <a:endParaRPr lang="mk-MK"/>
          </a:p>
        </p:txBody>
      </p:sp>
      <p:sp>
        <p:nvSpPr>
          <p:cNvPr id="6" name="Slide Number Placeholder 5"/>
          <p:cNvSpPr>
            <a:spLocks noGrp="1"/>
          </p:cNvSpPr>
          <p:nvPr>
            <p:ph type="sldNum" sz="quarter" idx="12"/>
          </p:nvPr>
        </p:nvSpPr>
        <p:spPr/>
        <p:txBody>
          <a:bodyPr/>
          <a:lstStyle/>
          <a:p>
            <a:fld id="{5C27868A-ABFD-4709-8954-343380AA2565}" type="slidenum">
              <a:rPr lang="mk-MK" smtClean="0"/>
              <a:t>‹#›</a:t>
            </a:fld>
            <a:endParaRPr lang="mk-MK"/>
          </a:p>
        </p:txBody>
      </p:sp>
    </p:spTree>
    <p:extLst>
      <p:ext uri="{BB962C8B-B14F-4D97-AF65-F5344CB8AC3E}">
        <p14:creationId xmlns:p14="http://schemas.microsoft.com/office/powerpoint/2010/main" val="113795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mk-MK"/>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k-MK"/>
          </a:p>
        </p:txBody>
      </p:sp>
      <p:sp>
        <p:nvSpPr>
          <p:cNvPr id="4" name="Date Placeholder 3"/>
          <p:cNvSpPr>
            <a:spLocks noGrp="1"/>
          </p:cNvSpPr>
          <p:nvPr>
            <p:ph type="dt" sz="half" idx="10"/>
          </p:nvPr>
        </p:nvSpPr>
        <p:spPr/>
        <p:txBody>
          <a:bodyPr/>
          <a:lstStyle/>
          <a:p>
            <a:fld id="{06A606C2-1E26-402C-8592-ABC210C9CC8E}" type="datetimeFigureOut">
              <a:rPr lang="mk-MK" smtClean="0"/>
              <a:t>19.05.2014</a:t>
            </a:fld>
            <a:endParaRPr lang="mk-MK"/>
          </a:p>
        </p:txBody>
      </p:sp>
      <p:sp>
        <p:nvSpPr>
          <p:cNvPr id="5" name="Footer Placeholder 4"/>
          <p:cNvSpPr>
            <a:spLocks noGrp="1"/>
          </p:cNvSpPr>
          <p:nvPr>
            <p:ph type="ftr" sz="quarter" idx="11"/>
          </p:nvPr>
        </p:nvSpPr>
        <p:spPr/>
        <p:txBody>
          <a:bodyPr/>
          <a:lstStyle/>
          <a:p>
            <a:endParaRPr lang="mk-MK"/>
          </a:p>
        </p:txBody>
      </p:sp>
      <p:sp>
        <p:nvSpPr>
          <p:cNvPr id="6" name="Slide Number Placeholder 5"/>
          <p:cNvSpPr>
            <a:spLocks noGrp="1"/>
          </p:cNvSpPr>
          <p:nvPr>
            <p:ph type="sldNum" sz="quarter" idx="12"/>
          </p:nvPr>
        </p:nvSpPr>
        <p:spPr/>
        <p:txBody>
          <a:bodyPr/>
          <a:lstStyle/>
          <a:p>
            <a:fld id="{5C27868A-ABFD-4709-8954-343380AA2565}" type="slidenum">
              <a:rPr lang="mk-MK" smtClean="0"/>
              <a:t>‹#›</a:t>
            </a:fld>
            <a:endParaRPr lang="mk-MK"/>
          </a:p>
        </p:txBody>
      </p:sp>
    </p:spTree>
    <p:extLst>
      <p:ext uri="{BB962C8B-B14F-4D97-AF65-F5344CB8AC3E}">
        <p14:creationId xmlns:p14="http://schemas.microsoft.com/office/powerpoint/2010/main" val="2037328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mk-MK"/>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6A606C2-1E26-402C-8592-ABC210C9CC8E}" type="datetimeFigureOut">
              <a:rPr lang="mk-MK" smtClean="0"/>
              <a:t>19.05.2014</a:t>
            </a:fld>
            <a:endParaRPr lang="mk-MK"/>
          </a:p>
        </p:txBody>
      </p:sp>
      <p:sp>
        <p:nvSpPr>
          <p:cNvPr id="5" name="Footer Placeholder 4"/>
          <p:cNvSpPr>
            <a:spLocks noGrp="1"/>
          </p:cNvSpPr>
          <p:nvPr>
            <p:ph type="ftr" sz="quarter" idx="11"/>
          </p:nvPr>
        </p:nvSpPr>
        <p:spPr/>
        <p:txBody>
          <a:bodyPr/>
          <a:lstStyle/>
          <a:p>
            <a:endParaRPr lang="mk-MK"/>
          </a:p>
        </p:txBody>
      </p:sp>
      <p:sp>
        <p:nvSpPr>
          <p:cNvPr id="6" name="Slide Number Placeholder 5"/>
          <p:cNvSpPr>
            <a:spLocks noGrp="1"/>
          </p:cNvSpPr>
          <p:nvPr>
            <p:ph type="sldNum" sz="quarter" idx="12"/>
          </p:nvPr>
        </p:nvSpPr>
        <p:spPr/>
        <p:txBody>
          <a:bodyPr/>
          <a:lstStyle/>
          <a:p>
            <a:fld id="{5C27868A-ABFD-4709-8954-343380AA2565}" type="slidenum">
              <a:rPr lang="mk-MK" smtClean="0"/>
              <a:t>‹#›</a:t>
            </a:fld>
            <a:endParaRPr lang="mk-MK"/>
          </a:p>
        </p:txBody>
      </p:sp>
    </p:spTree>
    <p:extLst>
      <p:ext uri="{BB962C8B-B14F-4D97-AF65-F5344CB8AC3E}">
        <p14:creationId xmlns:p14="http://schemas.microsoft.com/office/powerpoint/2010/main" val="243621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mk-MK"/>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k-MK"/>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k-MK"/>
          </a:p>
        </p:txBody>
      </p:sp>
      <p:sp>
        <p:nvSpPr>
          <p:cNvPr id="5" name="Date Placeholder 4"/>
          <p:cNvSpPr>
            <a:spLocks noGrp="1"/>
          </p:cNvSpPr>
          <p:nvPr>
            <p:ph type="dt" sz="half" idx="10"/>
          </p:nvPr>
        </p:nvSpPr>
        <p:spPr/>
        <p:txBody>
          <a:bodyPr/>
          <a:lstStyle/>
          <a:p>
            <a:fld id="{06A606C2-1E26-402C-8592-ABC210C9CC8E}" type="datetimeFigureOut">
              <a:rPr lang="mk-MK" smtClean="0"/>
              <a:t>19.05.2014</a:t>
            </a:fld>
            <a:endParaRPr lang="mk-MK"/>
          </a:p>
        </p:txBody>
      </p:sp>
      <p:sp>
        <p:nvSpPr>
          <p:cNvPr id="6" name="Footer Placeholder 5"/>
          <p:cNvSpPr>
            <a:spLocks noGrp="1"/>
          </p:cNvSpPr>
          <p:nvPr>
            <p:ph type="ftr" sz="quarter" idx="11"/>
          </p:nvPr>
        </p:nvSpPr>
        <p:spPr/>
        <p:txBody>
          <a:bodyPr/>
          <a:lstStyle/>
          <a:p>
            <a:endParaRPr lang="mk-MK"/>
          </a:p>
        </p:txBody>
      </p:sp>
      <p:sp>
        <p:nvSpPr>
          <p:cNvPr id="7" name="Slide Number Placeholder 6"/>
          <p:cNvSpPr>
            <a:spLocks noGrp="1"/>
          </p:cNvSpPr>
          <p:nvPr>
            <p:ph type="sldNum" sz="quarter" idx="12"/>
          </p:nvPr>
        </p:nvSpPr>
        <p:spPr/>
        <p:txBody>
          <a:bodyPr/>
          <a:lstStyle/>
          <a:p>
            <a:fld id="{5C27868A-ABFD-4709-8954-343380AA2565}" type="slidenum">
              <a:rPr lang="mk-MK" smtClean="0"/>
              <a:t>‹#›</a:t>
            </a:fld>
            <a:endParaRPr lang="mk-MK"/>
          </a:p>
        </p:txBody>
      </p:sp>
    </p:spTree>
    <p:extLst>
      <p:ext uri="{BB962C8B-B14F-4D97-AF65-F5344CB8AC3E}">
        <p14:creationId xmlns:p14="http://schemas.microsoft.com/office/powerpoint/2010/main" val="2920456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mk-MK"/>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k-MK"/>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k-MK"/>
          </a:p>
        </p:txBody>
      </p:sp>
      <p:sp>
        <p:nvSpPr>
          <p:cNvPr id="7" name="Date Placeholder 6"/>
          <p:cNvSpPr>
            <a:spLocks noGrp="1"/>
          </p:cNvSpPr>
          <p:nvPr>
            <p:ph type="dt" sz="half" idx="10"/>
          </p:nvPr>
        </p:nvSpPr>
        <p:spPr/>
        <p:txBody>
          <a:bodyPr/>
          <a:lstStyle/>
          <a:p>
            <a:fld id="{06A606C2-1E26-402C-8592-ABC210C9CC8E}" type="datetimeFigureOut">
              <a:rPr lang="mk-MK" smtClean="0"/>
              <a:t>19.05.2014</a:t>
            </a:fld>
            <a:endParaRPr lang="mk-MK"/>
          </a:p>
        </p:txBody>
      </p:sp>
      <p:sp>
        <p:nvSpPr>
          <p:cNvPr id="8" name="Footer Placeholder 7"/>
          <p:cNvSpPr>
            <a:spLocks noGrp="1"/>
          </p:cNvSpPr>
          <p:nvPr>
            <p:ph type="ftr" sz="quarter" idx="11"/>
          </p:nvPr>
        </p:nvSpPr>
        <p:spPr/>
        <p:txBody>
          <a:bodyPr/>
          <a:lstStyle/>
          <a:p>
            <a:endParaRPr lang="mk-MK"/>
          </a:p>
        </p:txBody>
      </p:sp>
      <p:sp>
        <p:nvSpPr>
          <p:cNvPr id="9" name="Slide Number Placeholder 8"/>
          <p:cNvSpPr>
            <a:spLocks noGrp="1"/>
          </p:cNvSpPr>
          <p:nvPr>
            <p:ph type="sldNum" sz="quarter" idx="12"/>
          </p:nvPr>
        </p:nvSpPr>
        <p:spPr/>
        <p:txBody>
          <a:bodyPr/>
          <a:lstStyle/>
          <a:p>
            <a:fld id="{5C27868A-ABFD-4709-8954-343380AA2565}" type="slidenum">
              <a:rPr lang="mk-MK" smtClean="0"/>
              <a:t>‹#›</a:t>
            </a:fld>
            <a:endParaRPr lang="mk-MK"/>
          </a:p>
        </p:txBody>
      </p:sp>
    </p:spTree>
    <p:extLst>
      <p:ext uri="{BB962C8B-B14F-4D97-AF65-F5344CB8AC3E}">
        <p14:creationId xmlns:p14="http://schemas.microsoft.com/office/powerpoint/2010/main" val="4196862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mk-MK"/>
          </a:p>
        </p:txBody>
      </p:sp>
      <p:sp>
        <p:nvSpPr>
          <p:cNvPr id="3" name="Date Placeholder 2"/>
          <p:cNvSpPr>
            <a:spLocks noGrp="1"/>
          </p:cNvSpPr>
          <p:nvPr>
            <p:ph type="dt" sz="half" idx="10"/>
          </p:nvPr>
        </p:nvSpPr>
        <p:spPr/>
        <p:txBody>
          <a:bodyPr/>
          <a:lstStyle/>
          <a:p>
            <a:fld id="{06A606C2-1E26-402C-8592-ABC210C9CC8E}" type="datetimeFigureOut">
              <a:rPr lang="mk-MK" smtClean="0"/>
              <a:t>19.05.2014</a:t>
            </a:fld>
            <a:endParaRPr lang="mk-MK"/>
          </a:p>
        </p:txBody>
      </p:sp>
      <p:sp>
        <p:nvSpPr>
          <p:cNvPr id="4" name="Footer Placeholder 3"/>
          <p:cNvSpPr>
            <a:spLocks noGrp="1"/>
          </p:cNvSpPr>
          <p:nvPr>
            <p:ph type="ftr" sz="quarter" idx="11"/>
          </p:nvPr>
        </p:nvSpPr>
        <p:spPr/>
        <p:txBody>
          <a:bodyPr/>
          <a:lstStyle/>
          <a:p>
            <a:endParaRPr lang="mk-MK"/>
          </a:p>
        </p:txBody>
      </p:sp>
      <p:sp>
        <p:nvSpPr>
          <p:cNvPr id="5" name="Slide Number Placeholder 4"/>
          <p:cNvSpPr>
            <a:spLocks noGrp="1"/>
          </p:cNvSpPr>
          <p:nvPr>
            <p:ph type="sldNum" sz="quarter" idx="12"/>
          </p:nvPr>
        </p:nvSpPr>
        <p:spPr/>
        <p:txBody>
          <a:bodyPr/>
          <a:lstStyle/>
          <a:p>
            <a:fld id="{5C27868A-ABFD-4709-8954-343380AA2565}" type="slidenum">
              <a:rPr lang="mk-MK" smtClean="0"/>
              <a:t>‹#›</a:t>
            </a:fld>
            <a:endParaRPr lang="mk-MK"/>
          </a:p>
        </p:txBody>
      </p:sp>
    </p:spTree>
    <p:extLst>
      <p:ext uri="{BB962C8B-B14F-4D97-AF65-F5344CB8AC3E}">
        <p14:creationId xmlns:p14="http://schemas.microsoft.com/office/powerpoint/2010/main" val="8454944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A606C2-1E26-402C-8592-ABC210C9CC8E}" type="datetimeFigureOut">
              <a:rPr lang="mk-MK" smtClean="0"/>
              <a:t>19.05.2014</a:t>
            </a:fld>
            <a:endParaRPr lang="mk-MK"/>
          </a:p>
        </p:txBody>
      </p:sp>
      <p:sp>
        <p:nvSpPr>
          <p:cNvPr id="3" name="Footer Placeholder 2"/>
          <p:cNvSpPr>
            <a:spLocks noGrp="1"/>
          </p:cNvSpPr>
          <p:nvPr>
            <p:ph type="ftr" sz="quarter" idx="11"/>
          </p:nvPr>
        </p:nvSpPr>
        <p:spPr/>
        <p:txBody>
          <a:bodyPr/>
          <a:lstStyle/>
          <a:p>
            <a:endParaRPr lang="mk-MK"/>
          </a:p>
        </p:txBody>
      </p:sp>
      <p:sp>
        <p:nvSpPr>
          <p:cNvPr id="4" name="Slide Number Placeholder 3"/>
          <p:cNvSpPr>
            <a:spLocks noGrp="1"/>
          </p:cNvSpPr>
          <p:nvPr>
            <p:ph type="sldNum" sz="quarter" idx="12"/>
          </p:nvPr>
        </p:nvSpPr>
        <p:spPr/>
        <p:txBody>
          <a:bodyPr/>
          <a:lstStyle/>
          <a:p>
            <a:fld id="{5C27868A-ABFD-4709-8954-343380AA2565}" type="slidenum">
              <a:rPr lang="mk-MK" smtClean="0"/>
              <a:t>‹#›</a:t>
            </a:fld>
            <a:endParaRPr lang="mk-MK"/>
          </a:p>
        </p:txBody>
      </p:sp>
    </p:spTree>
    <p:extLst>
      <p:ext uri="{BB962C8B-B14F-4D97-AF65-F5344CB8AC3E}">
        <p14:creationId xmlns:p14="http://schemas.microsoft.com/office/powerpoint/2010/main" val="30641322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mk-MK"/>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k-MK"/>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A606C2-1E26-402C-8592-ABC210C9CC8E}" type="datetimeFigureOut">
              <a:rPr lang="mk-MK" smtClean="0"/>
              <a:t>19.05.2014</a:t>
            </a:fld>
            <a:endParaRPr lang="mk-MK"/>
          </a:p>
        </p:txBody>
      </p:sp>
      <p:sp>
        <p:nvSpPr>
          <p:cNvPr id="6" name="Footer Placeholder 5"/>
          <p:cNvSpPr>
            <a:spLocks noGrp="1"/>
          </p:cNvSpPr>
          <p:nvPr>
            <p:ph type="ftr" sz="quarter" idx="11"/>
          </p:nvPr>
        </p:nvSpPr>
        <p:spPr/>
        <p:txBody>
          <a:bodyPr/>
          <a:lstStyle/>
          <a:p>
            <a:endParaRPr lang="mk-MK"/>
          </a:p>
        </p:txBody>
      </p:sp>
      <p:sp>
        <p:nvSpPr>
          <p:cNvPr id="7" name="Slide Number Placeholder 6"/>
          <p:cNvSpPr>
            <a:spLocks noGrp="1"/>
          </p:cNvSpPr>
          <p:nvPr>
            <p:ph type="sldNum" sz="quarter" idx="12"/>
          </p:nvPr>
        </p:nvSpPr>
        <p:spPr/>
        <p:txBody>
          <a:bodyPr/>
          <a:lstStyle/>
          <a:p>
            <a:fld id="{5C27868A-ABFD-4709-8954-343380AA2565}" type="slidenum">
              <a:rPr lang="mk-MK" smtClean="0"/>
              <a:t>‹#›</a:t>
            </a:fld>
            <a:endParaRPr lang="mk-MK"/>
          </a:p>
        </p:txBody>
      </p:sp>
    </p:spTree>
    <p:extLst>
      <p:ext uri="{BB962C8B-B14F-4D97-AF65-F5344CB8AC3E}">
        <p14:creationId xmlns:p14="http://schemas.microsoft.com/office/powerpoint/2010/main" val="3674477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mk-MK"/>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mk-MK"/>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A606C2-1E26-402C-8592-ABC210C9CC8E}" type="datetimeFigureOut">
              <a:rPr lang="mk-MK" smtClean="0"/>
              <a:t>19.05.2014</a:t>
            </a:fld>
            <a:endParaRPr lang="mk-MK"/>
          </a:p>
        </p:txBody>
      </p:sp>
      <p:sp>
        <p:nvSpPr>
          <p:cNvPr id="6" name="Footer Placeholder 5"/>
          <p:cNvSpPr>
            <a:spLocks noGrp="1"/>
          </p:cNvSpPr>
          <p:nvPr>
            <p:ph type="ftr" sz="quarter" idx="11"/>
          </p:nvPr>
        </p:nvSpPr>
        <p:spPr/>
        <p:txBody>
          <a:bodyPr/>
          <a:lstStyle/>
          <a:p>
            <a:endParaRPr lang="mk-MK"/>
          </a:p>
        </p:txBody>
      </p:sp>
      <p:sp>
        <p:nvSpPr>
          <p:cNvPr id="7" name="Slide Number Placeholder 6"/>
          <p:cNvSpPr>
            <a:spLocks noGrp="1"/>
          </p:cNvSpPr>
          <p:nvPr>
            <p:ph type="sldNum" sz="quarter" idx="12"/>
          </p:nvPr>
        </p:nvSpPr>
        <p:spPr/>
        <p:txBody>
          <a:bodyPr/>
          <a:lstStyle/>
          <a:p>
            <a:fld id="{5C27868A-ABFD-4709-8954-343380AA2565}" type="slidenum">
              <a:rPr lang="mk-MK" smtClean="0"/>
              <a:t>‹#›</a:t>
            </a:fld>
            <a:endParaRPr lang="mk-MK"/>
          </a:p>
        </p:txBody>
      </p:sp>
    </p:spTree>
    <p:extLst>
      <p:ext uri="{BB962C8B-B14F-4D97-AF65-F5344CB8AC3E}">
        <p14:creationId xmlns:p14="http://schemas.microsoft.com/office/powerpoint/2010/main" val="2843645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mk-MK"/>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k-MK"/>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A606C2-1E26-402C-8592-ABC210C9CC8E}" type="datetimeFigureOut">
              <a:rPr lang="mk-MK" smtClean="0"/>
              <a:t>19.05.2014</a:t>
            </a:fld>
            <a:endParaRPr lang="mk-MK"/>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mk-MK"/>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27868A-ABFD-4709-8954-343380AA2565}" type="slidenum">
              <a:rPr lang="mk-MK" smtClean="0"/>
              <a:t>‹#›</a:t>
            </a:fld>
            <a:endParaRPr lang="mk-MK"/>
          </a:p>
        </p:txBody>
      </p:sp>
    </p:spTree>
    <p:extLst>
      <p:ext uri="{BB962C8B-B14F-4D97-AF65-F5344CB8AC3E}">
        <p14:creationId xmlns:p14="http://schemas.microsoft.com/office/powerpoint/2010/main" val="31713862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mk-M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mk-MK" sz="2400" dirty="0" smtClean="0"/>
              <a:t>ПРАВНА РАМКА ЗА ПРОМОЦИЈА НА ЕКОНОМИЈА НА ЗНАЕЊА И КОМЕРЦИЈАЛИЗАЦИЈА НА ПРАВАТА ОД ИНТЕЛЕКТУАЛНА СОПСТВЕНОСТ </a:t>
            </a:r>
            <a:endParaRPr lang="mk-MK" sz="2400" dirty="0"/>
          </a:p>
        </p:txBody>
      </p:sp>
      <p:sp>
        <p:nvSpPr>
          <p:cNvPr id="3" name="Subtitle 2"/>
          <p:cNvSpPr>
            <a:spLocks noGrp="1"/>
          </p:cNvSpPr>
          <p:nvPr>
            <p:ph type="subTitle" idx="1"/>
          </p:nvPr>
        </p:nvSpPr>
        <p:spPr/>
        <p:txBody>
          <a:bodyPr/>
          <a:lstStyle/>
          <a:p>
            <a:r>
              <a:rPr lang="mk-MK" dirty="0" smtClean="0"/>
              <a:t>Проф.д-р Јадранка Дабовиќ Анастасовска</a:t>
            </a:r>
            <a:endParaRPr lang="mk-MK" dirty="0"/>
          </a:p>
        </p:txBody>
      </p:sp>
    </p:spTree>
    <p:extLst>
      <p:ext uri="{BB962C8B-B14F-4D97-AF65-F5344CB8AC3E}">
        <p14:creationId xmlns:p14="http://schemas.microsoft.com/office/powerpoint/2010/main" val="37290753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НАУКА-БИЗНИС ЗАЕДНИЦА</a:t>
            </a:r>
            <a:endParaRPr lang="mk-MK" dirty="0"/>
          </a:p>
        </p:txBody>
      </p:sp>
      <p:sp>
        <p:nvSpPr>
          <p:cNvPr id="3" name="Content Placeholder 2"/>
          <p:cNvSpPr>
            <a:spLocks noGrp="1"/>
          </p:cNvSpPr>
          <p:nvPr>
            <p:ph idx="1"/>
          </p:nvPr>
        </p:nvSpPr>
        <p:spPr/>
        <p:txBody>
          <a:bodyPr>
            <a:normAutofit lnSpcReduction="10000"/>
          </a:bodyPr>
          <a:lstStyle/>
          <a:p>
            <a:pPr marL="0" indent="0">
              <a:buNone/>
            </a:pPr>
            <a:r>
              <a:rPr lang="mk-MK" dirty="0" smtClean="0"/>
              <a:t>Меѓутоа, иако може да бидат применети некои финансиски поттици голем дел од персоналот има отпор да земе учество во таквите активности особено доколку не се земаат предвид при развојот во кариерата. Затоа е особено важно да критериумите за воздигнување ги земат предвид и активностите од типот на патентирање, лиценцирање, мобилност и соработка со индустријата</a:t>
            </a:r>
            <a:endParaRPr lang="mk-MK" dirty="0"/>
          </a:p>
        </p:txBody>
      </p:sp>
    </p:spTree>
    <p:extLst>
      <p:ext uri="{BB962C8B-B14F-4D97-AF65-F5344CB8AC3E}">
        <p14:creationId xmlns:p14="http://schemas.microsoft.com/office/powerpoint/2010/main" val="18214788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ЗАКОН ЗА ВИСОКО ОБРАЗОВАНИЕ</a:t>
            </a:r>
            <a:endParaRPr lang="mk-MK" dirty="0"/>
          </a:p>
        </p:txBody>
      </p:sp>
      <p:sp>
        <p:nvSpPr>
          <p:cNvPr id="3" name="Content Placeholder 2"/>
          <p:cNvSpPr>
            <a:spLocks noGrp="1"/>
          </p:cNvSpPr>
          <p:nvPr>
            <p:ph idx="1"/>
          </p:nvPr>
        </p:nvSpPr>
        <p:spPr/>
        <p:txBody>
          <a:bodyPr>
            <a:normAutofit fontScale="85000" lnSpcReduction="10000"/>
          </a:bodyPr>
          <a:lstStyle/>
          <a:p>
            <a:pPr marL="0" indent="0">
              <a:buNone/>
            </a:pPr>
            <a:r>
              <a:rPr lang="mk-MK" dirty="0" smtClean="0"/>
              <a:t>Во нашиот систем академското напредување би можело да се обезбеди не само преку објавување на учебници, научни и стручни трудови туку најголем број поени да носат апликативните истражувања патентирањето, трансферирање на технологија и сл.</a:t>
            </a:r>
          </a:p>
          <a:p>
            <a:pPr marL="0" indent="0">
              <a:buNone/>
            </a:pPr>
            <a:r>
              <a:rPr lang="mk-MK" dirty="0" smtClean="0"/>
              <a:t> Согласно Законот за високото образование, член 125, учеството во научно-истражувачки проекти, постигнувања во примената на истражувачките резултати претставува еден од условите за напредувањето во академската кариера, односно избор во звања. </a:t>
            </a:r>
          </a:p>
          <a:p>
            <a:pPr marL="0" indent="0">
              <a:buNone/>
            </a:pPr>
            <a:endParaRPr lang="mk-MK" dirty="0"/>
          </a:p>
        </p:txBody>
      </p:sp>
    </p:spTree>
    <p:extLst>
      <p:ext uri="{BB962C8B-B14F-4D97-AF65-F5344CB8AC3E}">
        <p14:creationId xmlns:p14="http://schemas.microsoft.com/office/powerpoint/2010/main" val="42208485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ДРЖАВНА ПОМОШ</a:t>
            </a:r>
            <a:endParaRPr lang="mk-MK" dirty="0"/>
          </a:p>
        </p:txBody>
      </p:sp>
      <p:sp>
        <p:nvSpPr>
          <p:cNvPr id="3" name="Content Placeholder 2"/>
          <p:cNvSpPr>
            <a:spLocks noGrp="1"/>
          </p:cNvSpPr>
          <p:nvPr>
            <p:ph idx="1"/>
          </p:nvPr>
        </p:nvSpPr>
        <p:spPr/>
        <p:txBody>
          <a:bodyPr>
            <a:normAutofit fontScale="85000" lnSpcReduction="20000"/>
          </a:bodyPr>
          <a:lstStyle/>
          <a:p>
            <a:pPr marL="0" indent="0">
              <a:buNone/>
            </a:pPr>
            <a:r>
              <a:rPr lang="mk-MK" dirty="0"/>
              <a:t>На пример, главниот инструмент политика на кохезија, Европскиот фонд за регионален развој (ЕФРР), се користи за поддршка на инкубатори и научни паркови (инфраструктури и придружни услуги) кои се ефективно средство за генерирање на знаење за  пазарот и може да помогне да се создаде подобра врска помеѓу малите и средни претпријатија и универзитетите. Инкубаторите со кои добро се управува и кластерите исто така имаат значителни предности што ги прави исклучително добри инструменти за трансфер на знаење, особено за висока технологија</a:t>
            </a:r>
          </a:p>
        </p:txBody>
      </p:sp>
    </p:spTree>
    <p:extLst>
      <p:ext uri="{BB962C8B-B14F-4D97-AF65-F5344CB8AC3E}">
        <p14:creationId xmlns:p14="http://schemas.microsoft.com/office/powerpoint/2010/main" val="22906976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ПОЗИТИВНО ПРАВО</a:t>
            </a:r>
            <a:endParaRPr lang="mk-MK" dirty="0"/>
          </a:p>
        </p:txBody>
      </p:sp>
      <p:sp>
        <p:nvSpPr>
          <p:cNvPr id="3" name="Content Placeholder 2"/>
          <p:cNvSpPr>
            <a:spLocks noGrp="1"/>
          </p:cNvSpPr>
          <p:nvPr>
            <p:ph idx="1"/>
          </p:nvPr>
        </p:nvSpPr>
        <p:spPr/>
        <p:txBody>
          <a:bodyPr>
            <a:normAutofit lnSpcReduction="10000"/>
          </a:bodyPr>
          <a:lstStyle/>
          <a:p>
            <a:r>
              <a:rPr lang="mk-MK" dirty="0" smtClean="0"/>
              <a:t>Уставот на Република Македонија</a:t>
            </a:r>
          </a:p>
          <a:p>
            <a:pPr fontAlgn="auto">
              <a:spcAft>
                <a:spcPts val="0"/>
              </a:spcAft>
              <a:defRPr/>
            </a:pPr>
            <a:r>
              <a:rPr lang="en-US" sz="2600" b="1" dirty="0"/>
              <a:t>ЧЛЕН 47</a:t>
            </a:r>
          </a:p>
          <a:p>
            <a:pPr lvl="1" fontAlgn="auto">
              <a:spcAft>
                <a:spcPts val="0"/>
              </a:spcAft>
              <a:defRPr/>
            </a:pPr>
            <a:r>
              <a:rPr lang="en-US" sz="2300" b="1" dirty="0"/>
              <a:t>СЛОБОДА НА НАУЧНО, УМЕТНИЧКО И ДРУГО ИНТЕЛЕКТУАЛНО ТВОРЕШТВО</a:t>
            </a:r>
            <a:endParaRPr lang="mk-MK" sz="2300" b="1" dirty="0"/>
          </a:p>
          <a:p>
            <a:pPr lvl="1" fontAlgn="auto">
              <a:spcAft>
                <a:spcPts val="0"/>
              </a:spcAft>
              <a:defRPr/>
            </a:pPr>
            <a:r>
              <a:rPr lang="en-US" sz="2300" b="1" dirty="0"/>
              <a:t>ГАРАНЦИЈА НА ПРАВАТА</a:t>
            </a:r>
          </a:p>
          <a:p>
            <a:pPr lvl="1" fontAlgn="auto">
              <a:spcAft>
                <a:spcPts val="0"/>
              </a:spcAft>
              <a:defRPr/>
            </a:pPr>
            <a:r>
              <a:rPr lang="en-US" sz="2300" b="1" dirty="0"/>
              <a:t>РЕПУБЛИКАТА ГО ПОТТИКНУВА ТВОРЕШТВОТО</a:t>
            </a:r>
          </a:p>
          <a:p>
            <a:pPr fontAlgn="auto">
              <a:spcAft>
                <a:spcPts val="0"/>
              </a:spcAft>
              <a:defRPr/>
            </a:pPr>
            <a:r>
              <a:rPr lang="en-US" sz="2600" b="1" dirty="0"/>
              <a:t>ЧЛЕН 55</a:t>
            </a:r>
          </a:p>
          <a:p>
            <a:pPr lvl="1" fontAlgn="auto">
              <a:spcAft>
                <a:spcPts val="0"/>
              </a:spcAft>
              <a:defRPr/>
            </a:pPr>
            <a:r>
              <a:rPr lang="en-US" sz="2300" b="1" dirty="0"/>
              <a:t>СЛОБОДА НА ПАЗАРОТ И ПРЕТПРИЕМНИШТВОТО</a:t>
            </a:r>
          </a:p>
          <a:p>
            <a:pPr lvl="1" fontAlgn="auto">
              <a:spcAft>
                <a:spcPts val="0"/>
              </a:spcAft>
              <a:defRPr/>
            </a:pPr>
            <a:r>
              <a:rPr lang="en-US" sz="2300" b="1" dirty="0"/>
              <a:t>ОГРАНИЧУВАЊА </a:t>
            </a:r>
            <a:r>
              <a:rPr lang="mk-MK" sz="2300" b="1" dirty="0"/>
              <a:t>РАДИ</a:t>
            </a:r>
            <a:r>
              <a:rPr lang="en-US" sz="2300" b="1" dirty="0"/>
              <a:t> ЗАШТИТА НА ЗДРАВЈЕТО, ПРИРОДАТА И ЖИВОТНАТА СРЕДИНА; </a:t>
            </a:r>
            <a:r>
              <a:rPr lang="mk-MK" sz="2300" b="1" dirty="0"/>
              <a:t>ОДБРАНА НА ЗЕМЈАТА</a:t>
            </a:r>
            <a:endParaRPr lang="en-US" sz="2300" b="1" dirty="0"/>
          </a:p>
          <a:p>
            <a:pPr marL="914400" lvl="2" indent="0">
              <a:buNone/>
            </a:pPr>
            <a:endParaRPr lang="mk-MK" dirty="0"/>
          </a:p>
        </p:txBody>
      </p:sp>
    </p:spTree>
    <p:extLst>
      <p:ext uri="{BB962C8B-B14F-4D97-AF65-F5344CB8AC3E}">
        <p14:creationId xmlns:p14="http://schemas.microsoft.com/office/powerpoint/2010/main" val="30165678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ПОЗИТИВНО ПРАВО</a:t>
            </a:r>
            <a:endParaRPr lang="mk-MK" dirty="0"/>
          </a:p>
        </p:txBody>
      </p:sp>
      <p:sp>
        <p:nvSpPr>
          <p:cNvPr id="3" name="Content Placeholder 2"/>
          <p:cNvSpPr>
            <a:spLocks noGrp="1"/>
          </p:cNvSpPr>
          <p:nvPr>
            <p:ph idx="1"/>
          </p:nvPr>
        </p:nvSpPr>
        <p:spPr/>
        <p:txBody>
          <a:bodyPr>
            <a:normAutofit fontScale="62500" lnSpcReduction="20000"/>
          </a:bodyPr>
          <a:lstStyle/>
          <a:p>
            <a:r>
              <a:rPr lang="mk-MK" dirty="0"/>
              <a:t>Закон за индустриската сопственост (Службен весник на РМ, бр. 21/09 и 24/11) </a:t>
            </a:r>
            <a:r>
              <a:rPr lang="mk-MK" b="1" dirty="0"/>
              <a:t>ЗИС</a:t>
            </a:r>
            <a:r>
              <a:rPr lang="mk-MK" dirty="0" smtClean="0"/>
              <a:t>);</a:t>
            </a:r>
          </a:p>
          <a:p>
            <a:r>
              <a:rPr lang="mk-MK" dirty="0"/>
              <a:t>Закон за авторското право и сродните права (Службен весник на РМ, бр. 115/10, 140/10, 51/11 и 147/13) (</a:t>
            </a:r>
            <a:r>
              <a:rPr lang="mk-MK" b="1" dirty="0" smtClean="0"/>
              <a:t>ЗАСП)</a:t>
            </a:r>
            <a:endParaRPr lang="mk-MK" dirty="0"/>
          </a:p>
          <a:p>
            <a:r>
              <a:rPr lang="mk-MK" dirty="0"/>
              <a:t>Закон за заштита на топографијата на интегралните кола (Службен весник на РМ, бр. 05/98, 33/06 и 136/11) (</a:t>
            </a:r>
            <a:r>
              <a:rPr lang="mk-MK" b="1" dirty="0"/>
              <a:t>ЗЗТИК</a:t>
            </a:r>
            <a:r>
              <a:rPr lang="mk-MK" dirty="0"/>
              <a:t>);</a:t>
            </a:r>
          </a:p>
          <a:p>
            <a:r>
              <a:rPr lang="mk-MK" dirty="0"/>
              <a:t>Закон за селекционерски права (Службен весник на РМ, бр. 52/09) (</a:t>
            </a:r>
            <a:r>
              <a:rPr lang="mk-MK" b="1" dirty="0"/>
              <a:t>ЗСП</a:t>
            </a:r>
            <a:r>
              <a:rPr lang="mk-MK" dirty="0"/>
              <a:t>);</a:t>
            </a:r>
          </a:p>
          <a:p>
            <a:r>
              <a:rPr lang="mk-MK" dirty="0"/>
              <a:t>Закон за облигационите односи (Службен весник на РМ, бр. 18/01, 78/01, 04/02, 59/02, 05/03, 84/08, 81/09, 161/09, 23/13 и 123/13) (</a:t>
            </a:r>
            <a:r>
              <a:rPr lang="mk-MK" b="1" dirty="0"/>
              <a:t>ЗОО</a:t>
            </a:r>
            <a:r>
              <a:rPr lang="mk-MK" dirty="0" smtClean="0"/>
              <a:t>)</a:t>
            </a:r>
          </a:p>
          <a:p>
            <a:r>
              <a:rPr lang="mk-MK" dirty="0" smtClean="0"/>
              <a:t>Закон за заштита на конкуренцијата 145/10; 136/11 и 41/14</a:t>
            </a:r>
          </a:p>
          <a:p>
            <a:r>
              <a:rPr lang="mk-MK" dirty="0" smtClean="0"/>
              <a:t>Закон за контрола на државната помош </a:t>
            </a:r>
            <a:r>
              <a:rPr lang="mk-MK" dirty="0" smtClean="0"/>
              <a:t>145/10</a:t>
            </a:r>
          </a:p>
          <a:p>
            <a:r>
              <a:rPr lang="mk-MK" dirty="0" smtClean="0"/>
              <a:t>Закон за инвестициски фондови</a:t>
            </a:r>
            <a:endParaRPr lang="mk-MK" dirty="0" smtClean="0"/>
          </a:p>
          <a:p>
            <a:r>
              <a:rPr lang="mk-MK" b="1" dirty="0"/>
              <a:t>Закон за иновациската дејност </a:t>
            </a:r>
            <a:r>
              <a:rPr lang="mk-MK" dirty="0"/>
              <a:t>(79/13)</a:t>
            </a:r>
          </a:p>
          <a:p>
            <a:endParaRPr lang="mk-MK" dirty="0"/>
          </a:p>
        </p:txBody>
      </p:sp>
    </p:spTree>
    <p:extLst>
      <p:ext uri="{BB962C8B-B14F-4D97-AF65-F5344CB8AC3E}">
        <p14:creationId xmlns:p14="http://schemas.microsoft.com/office/powerpoint/2010/main" val="23643039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ПРОЕКТИ НА ВЛАДАТА</a:t>
            </a:r>
            <a:endParaRPr lang="mk-MK" dirty="0"/>
          </a:p>
        </p:txBody>
      </p:sp>
      <p:sp>
        <p:nvSpPr>
          <p:cNvPr id="3" name="Content Placeholder 2"/>
          <p:cNvSpPr>
            <a:spLocks noGrp="1"/>
          </p:cNvSpPr>
          <p:nvPr>
            <p:ph idx="1"/>
          </p:nvPr>
        </p:nvSpPr>
        <p:spPr/>
        <p:txBody>
          <a:bodyPr>
            <a:normAutofit fontScale="77500" lnSpcReduction="20000"/>
          </a:bodyPr>
          <a:lstStyle/>
          <a:p>
            <a:pPr lvl="0"/>
            <a:r>
              <a:rPr lang="mk-MK" dirty="0"/>
              <a:t>Основање на Еквити и Мезанин инвестициски фондови – со цел докапитализација и кредитирање на фирми кои имаат потенцијал и потреба од капитал и знаење (јануари 2012-континуирано)</a:t>
            </a:r>
          </a:p>
          <a:p>
            <a:pPr lvl="0"/>
            <a:r>
              <a:rPr lang="mk-MK" dirty="0"/>
              <a:t>Проект: Универзитетски spin-off компании – доделување на грантови до 20.000 евра за кофинансирање на spin-off компании (јануари 2012-континуирано)</a:t>
            </a:r>
          </a:p>
          <a:p>
            <a:pPr lvl="0"/>
            <a:r>
              <a:rPr lang="mk-MK" dirty="0"/>
              <a:t>Зајакнување на технолошката соработката во рамки на кластерите - преку формирање Регистар на македонски компании со најголем капацитет за иновации и истражување и организирање на обуки на ниво на кластер (декември 2012)</a:t>
            </a:r>
          </a:p>
          <a:p>
            <a:pPr marL="0" indent="0">
              <a:buNone/>
            </a:pPr>
            <a:endParaRPr lang="mk-MK" dirty="0"/>
          </a:p>
        </p:txBody>
      </p:sp>
    </p:spTree>
    <p:extLst>
      <p:ext uri="{BB962C8B-B14F-4D97-AF65-F5344CB8AC3E}">
        <p14:creationId xmlns:p14="http://schemas.microsoft.com/office/powerpoint/2010/main" val="39497557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ПРОЕКТИ НА ВЛАДАТА</a:t>
            </a:r>
            <a:endParaRPr lang="mk-MK" dirty="0"/>
          </a:p>
        </p:txBody>
      </p:sp>
      <p:sp>
        <p:nvSpPr>
          <p:cNvPr id="3" name="Content Placeholder 2"/>
          <p:cNvSpPr>
            <a:spLocks noGrp="1"/>
          </p:cNvSpPr>
          <p:nvPr>
            <p:ph idx="1"/>
          </p:nvPr>
        </p:nvSpPr>
        <p:spPr/>
        <p:txBody>
          <a:bodyPr>
            <a:normAutofit fontScale="85000" lnSpcReduction="10000"/>
          </a:bodyPr>
          <a:lstStyle/>
          <a:p>
            <a:pPr lvl="0"/>
            <a:r>
              <a:rPr lang="mk-MK" dirty="0"/>
              <a:t>Основање Агенција за технологии и иновации – за институционална поддршка и кофинансирање на истражувачки проекти (јануари 2013)</a:t>
            </a:r>
          </a:p>
          <a:p>
            <a:pPr lvl="0"/>
            <a:r>
              <a:rPr lang="mk-MK" dirty="0"/>
              <a:t>Проект „Имплементирање на патенти“ – финансирање до 50% од инвестицијата за пронајдоци и патенти кои имаат потенцијал за ефектуирање в о производствениот процес (јануари 2013)</a:t>
            </a:r>
          </a:p>
          <a:p>
            <a:pPr lvl="0"/>
            <a:r>
              <a:rPr lang="mk-MK" dirty="0"/>
              <a:t>Проект „Ваучери за иновација“ – ваучери до 5.000 евра за развој на нови бизнис стратегии, модели, услуги и производи (јануари 2012)</a:t>
            </a:r>
          </a:p>
          <a:p>
            <a:pPr marL="0" indent="0">
              <a:buNone/>
            </a:pPr>
            <a:endParaRPr lang="mk-MK" dirty="0"/>
          </a:p>
        </p:txBody>
      </p:sp>
    </p:spTree>
    <p:extLst>
      <p:ext uri="{BB962C8B-B14F-4D97-AF65-F5344CB8AC3E}">
        <p14:creationId xmlns:p14="http://schemas.microsoft.com/office/powerpoint/2010/main" val="20035774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ПРОЕКТИ НА ВЛАДАТА</a:t>
            </a:r>
            <a:endParaRPr lang="mk-MK" dirty="0"/>
          </a:p>
        </p:txBody>
      </p:sp>
      <p:sp>
        <p:nvSpPr>
          <p:cNvPr id="3" name="Content Placeholder 2"/>
          <p:cNvSpPr>
            <a:spLocks noGrp="1"/>
          </p:cNvSpPr>
          <p:nvPr>
            <p:ph idx="1"/>
          </p:nvPr>
        </p:nvSpPr>
        <p:spPr/>
        <p:txBody>
          <a:bodyPr>
            <a:normAutofit fontScale="85000" lnSpcReduction="10000"/>
          </a:bodyPr>
          <a:lstStyle/>
          <a:p>
            <a:pPr lvl="0"/>
            <a:r>
              <a:rPr lang="mk-MK" dirty="0"/>
              <a:t>Грантови за поттикнување на трансфер на технологии – до 50.000 евра за зголемување на капацитетите на македонските компании за користење на европските фондови за иновации, истражувања и развој (2012-континуирано).</a:t>
            </a:r>
          </a:p>
          <a:p>
            <a:pPr lvl="0"/>
            <a:r>
              <a:rPr lang="mk-MK" dirty="0"/>
              <a:t>Поддршка на еко-иновации- поддршка на проектите за производство на екопроизводи и употреба на чисти технологии (март 2013)</a:t>
            </a:r>
          </a:p>
          <a:p>
            <a:r>
              <a:rPr lang="mk-MK" dirty="0"/>
              <a:t>Ревизија на царинскиот тарифник – посебно за нова опрема и репроматеријали кои не се произведуваат во Македонија (континуирано</a:t>
            </a:r>
          </a:p>
        </p:txBody>
      </p:sp>
    </p:spTree>
    <p:extLst>
      <p:ext uri="{BB962C8B-B14F-4D97-AF65-F5344CB8AC3E}">
        <p14:creationId xmlns:p14="http://schemas.microsoft.com/office/powerpoint/2010/main" val="39557724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ПРОЕКТИ НА ВЛАДАТА</a:t>
            </a:r>
            <a:endParaRPr lang="mk-MK" dirty="0"/>
          </a:p>
        </p:txBody>
      </p:sp>
      <p:sp>
        <p:nvSpPr>
          <p:cNvPr id="3" name="Content Placeholder 2"/>
          <p:cNvSpPr>
            <a:spLocks noGrp="1"/>
          </p:cNvSpPr>
          <p:nvPr>
            <p:ph idx="1"/>
          </p:nvPr>
        </p:nvSpPr>
        <p:spPr/>
        <p:txBody>
          <a:bodyPr>
            <a:normAutofit fontScale="85000" lnSpcReduction="20000"/>
          </a:bodyPr>
          <a:lstStyle/>
          <a:p>
            <a:pPr lvl="0"/>
            <a:r>
              <a:rPr lang="mk-MK" dirty="0"/>
              <a:t>Проект: Стоп “brain drain” – ќе се обезбедат дополнителни 30% од платата за секој студент инженер, технолог и информатичар кој по завршување на студиите во странство ќе се врати и вработи во Македонија (јануари 2012)</a:t>
            </a:r>
          </a:p>
          <a:p>
            <a:pPr lvl="0"/>
            <a:r>
              <a:rPr lang="mk-MK" dirty="0"/>
              <a:t>Национален корпоративен фонд за обука на вработените за одржување на чекор со технолошките промени (јануари 2013-континуирано)</a:t>
            </a:r>
          </a:p>
          <a:p>
            <a:pPr lvl="0"/>
            <a:r>
              <a:rPr lang="mk-MK" dirty="0"/>
              <a:t>Топ Менаџмент – финализација на проектот за обука на средниот менаџмент со обука во германски и други европски фирми (јуни 2012)</a:t>
            </a:r>
          </a:p>
          <a:p>
            <a:pPr marL="0" indent="0">
              <a:buNone/>
            </a:pPr>
            <a:endParaRPr lang="mk-MK" dirty="0"/>
          </a:p>
        </p:txBody>
      </p:sp>
    </p:spTree>
    <p:extLst>
      <p:ext uri="{BB962C8B-B14F-4D97-AF65-F5344CB8AC3E}">
        <p14:creationId xmlns:p14="http://schemas.microsoft.com/office/powerpoint/2010/main" val="35581991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ПРОЕКТИ НА ВЛАДАТА</a:t>
            </a:r>
            <a:endParaRPr lang="mk-MK" dirty="0"/>
          </a:p>
        </p:txBody>
      </p:sp>
      <p:sp>
        <p:nvSpPr>
          <p:cNvPr id="3" name="Content Placeholder 2"/>
          <p:cNvSpPr>
            <a:spLocks noGrp="1"/>
          </p:cNvSpPr>
          <p:nvPr>
            <p:ph idx="1"/>
          </p:nvPr>
        </p:nvSpPr>
        <p:spPr/>
        <p:txBody>
          <a:bodyPr>
            <a:normAutofit fontScale="92500" lnSpcReduction="10000"/>
          </a:bodyPr>
          <a:lstStyle/>
          <a:p>
            <a:pPr lvl="0"/>
            <a:r>
              <a:rPr lang="mk-MK" dirty="0"/>
              <a:t>Формирање „Центри за кариера“ за професионално советување на учениците и студентите за изработка на план за кариера, аплицирање за работа и сл. (јануари 2012-континуирано)</a:t>
            </a:r>
          </a:p>
          <a:p>
            <a:pPr lvl="0"/>
            <a:r>
              <a:rPr lang="mk-MK" dirty="0"/>
              <a:t>Стипендии за апсолвенти и дипломирани студенти кои покажале исклучителни резултати за време на студирањето и нивно учество во проекти од јавен интерес (септември 2012)</a:t>
            </a:r>
          </a:p>
          <a:p>
            <a:pPr marL="0" indent="0">
              <a:buNone/>
            </a:pPr>
            <a:endParaRPr lang="mk-MK" dirty="0"/>
          </a:p>
        </p:txBody>
      </p:sp>
    </p:spTree>
    <p:extLst>
      <p:ext uri="{BB962C8B-B14F-4D97-AF65-F5344CB8AC3E}">
        <p14:creationId xmlns:p14="http://schemas.microsoft.com/office/powerpoint/2010/main" val="20311123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ЕКОНОМИЈА НА ЗНАЕЊЕ</a:t>
            </a:r>
            <a:endParaRPr lang="mk-MK" dirty="0"/>
          </a:p>
        </p:txBody>
      </p:sp>
      <p:sp>
        <p:nvSpPr>
          <p:cNvPr id="3" name="Content Placeholder 2"/>
          <p:cNvSpPr>
            <a:spLocks noGrp="1"/>
          </p:cNvSpPr>
          <p:nvPr>
            <p:ph idx="1"/>
          </p:nvPr>
        </p:nvSpPr>
        <p:spPr/>
        <p:txBody>
          <a:bodyPr/>
          <a:lstStyle/>
          <a:p>
            <a:pPr marL="0" indent="0">
              <a:buNone/>
            </a:pPr>
            <a:r>
              <a:rPr lang="mk-MK" dirty="0"/>
              <a:t>Во денешниот глобален свет, генерирањето на ново знаење и претворањето на истото во нови продукти и услуги е од круцијално значење во одржувањето и зајакнувањето на конкурентноста не само за  ЕУ туку и за Република Македонија, како земја кандидат за членка</a:t>
            </a:r>
          </a:p>
        </p:txBody>
      </p:sp>
    </p:spTree>
    <p:extLst>
      <p:ext uri="{BB962C8B-B14F-4D97-AF65-F5344CB8AC3E}">
        <p14:creationId xmlns:p14="http://schemas.microsoft.com/office/powerpoint/2010/main" val="41483075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mk-MK" dirty="0" smtClean="0"/>
              <a:t>ЗАКОНОТ ЗА ИНОВАЦИСКА ДЕЈНОСТ</a:t>
            </a:r>
            <a:br>
              <a:rPr lang="mk-MK" dirty="0" smtClean="0"/>
            </a:br>
            <a:r>
              <a:rPr lang="mk-MK" dirty="0" smtClean="0"/>
              <a:t>ОД МАЈ 2013</a:t>
            </a:r>
            <a:endParaRPr lang="mk-MK" dirty="0"/>
          </a:p>
        </p:txBody>
      </p:sp>
      <p:sp>
        <p:nvSpPr>
          <p:cNvPr id="3" name="Content Placeholder 2"/>
          <p:cNvSpPr>
            <a:spLocks noGrp="1"/>
          </p:cNvSpPr>
          <p:nvPr>
            <p:ph idx="1"/>
          </p:nvPr>
        </p:nvSpPr>
        <p:spPr/>
        <p:txBody>
          <a:bodyPr>
            <a:normAutofit fontScale="85000" lnSpcReduction="10000"/>
          </a:bodyPr>
          <a:lstStyle/>
          <a:p>
            <a:r>
              <a:rPr lang="mk-MK" dirty="0"/>
              <a:t>Со овој закон се </a:t>
            </a:r>
            <a:r>
              <a:rPr lang="mk-MK" dirty="0" smtClean="0"/>
              <a:t>уредува:</a:t>
            </a:r>
          </a:p>
          <a:p>
            <a:pPr>
              <a:buFontTx/>
              <a:buChar char="-"/>
            </a:pPr>
            <a:r>
              <a:rPr lang="mk-MK" dirty="0" smtClean="0"/>
              <a:t>иновациската </a:t>
            </a:r>
            <a:r>
              <a:rPr lang="mk-MK" dirty="0"/>
              <a:t>дејност, </a:t>
            </a:r>
            <a:endParaRPr lang="mk-MK" dirty="0" smtClean="0"/>
          </a:p>
          <a:p>
            <a:pPr>
              <a:buFontTx/>
              <a:buChar char="-"/>
            </a:pPr>
            <a:r>
              <a:rPr lang="mk-MK" dirty="0" smtClean="0"/>
              <a:t>принципите</a:t>
            </a:r>
            <a:r>
              <a:rPr lang="mk-MK" dirty="0"/>
              <a:t>, целите и </a:t>
            </a:r>
            <a:r>
              <a:rPr lang="mk-MK" dirty="0" smtClean="0"/>
              <a:t>организацијата </a:t>
            </a:r>
            <a:r>
              <a:rPr lang="mk-MK" dirty="0"/>
              <a:t>на примената на резултатите од иновациската </a:t>
            </a:r>
            <a:r>
              <a:rPr lang="mk-MK" dirty="0" smtClean="0"/>
              <a:t>дејност,</a:t>
            </a:r>
          </a:p>
          <a:p>
            <a:pPr>
              <a:buFontTx/>
              <a:buChar char="-"/>
            </a:pPr>
            <a:r>
              <a:rPr lang="mk-MK" dirty="0" smtClean="0"/>
              <a:t>научноистражувачката </a:t>
            </a:r>
            <a:r>
              <a:rPr lang="mk-MK" dirty="0"/>
              <a:t>дејност, техничките и технолошките знаења, пронајдоците </a:t>
            </a:r>
            <a:r>
              <a:rPr lang="mk-MK" dirty="0" smtClean="0"/>
              <a:t>и иновациите,</a:t>
            </a:r>
          </a:p>
          <a:p>
            <a:pPr>
              <a:buFontTx/>
              <a:buChar char="-"/>
            </a:pPr>
            <a:r>
              <a:rPr lang="mk-MK" dirty="0" smtClean="0"/>
              <a:t>  </a:t>
            </a:r>
            <a:r>
              <a:rPr lang="mk-MK" dirty="0"/>
              <a:t>основањето, статусот, надлежностите, управувањето и </a:t>
            </a:r>
            <a:r>
              <a:rPr lang="mk-MK" dirty="0" smtClean="0"/>
              <a:t>раководењето</a:t>
            </a:r>
            <a:r>
              <a:rPr lang="mk-MK" dirty="0"/>
              <a:t>, финансирањето, надзорот над </a:t>
            </a:r>
            <a:r>
              <a:rPr lang="mk-MK" dirty="0" smtClean="0"/>
              <a:t>работата,како </a:t>
            </a:r>
            <a:r>
              <a:rPr lang="mk-MK" dirty="0"/>
              <a:t>и други прашања </a:t>
            </a:r>
            <a:r>
              <a:rPr lang="mk-MK" dirty="0" smtClean="0"/>
              <a:t>поврзани </a:t>
            </a:r>
            <a:r>
              <a:rPr lang="mk-MK" dirty="0"/>
              <a:t>со работата на Фондот за иновации и технолошки развој. </a:t>
            </a:r>
          </a:p>
          <a:p>
            <a:pPr marL="0" indent="0">
              <a:buNone/>
            </a:pPr>
            <a:endParaRPr lang="mk-MK" dirty="0"/>
          </a:p>
        </p:txBody>
      </p:sp>
    </p:spTree>
    <p:extLst>
      <p:ext uri="{BB962C8B-B14F-4D97-AF65-F5344CB8AC3E}">
        <p14:creationId xmlns:p14="http://schemas.microsoft.com/office/powerpoint/2010/main" val="42019995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mk-MK" dirty="0" smtClean="0"/>
              <a:t>ПИС-ИНОВАЦИИ ВО ЕКОНОМИЈА НА ЗНАЕЊЕ</a:t>
            </a:r>
            <a:endParaRPr lang="mk-MK" dirty="0"/>
          </a:p>
        </p:txBody>
      </p:sp>
      <p:sp>
        <p:nvSpPr>
          <p:cNvPr id="3" name="Content Placeholder 2"/>
          <p:cNvSpPr>
            <a:spLocks noGrp="1"/>
          </p:cNvSpPr>
          <p:nvPr>
            <p:ph idx="1"/>
          </p:nvPr>
        </p:nvSpPr>
        <p:spPr/>
        <p:txBody>
          <a:bodyPr/>
          <a:lstStyle/>
          <a:p>
            <a:pPr marL="0" indent="0">
              <a:buNone/>
            </a:pPr>
            <a:r>
              <a:rPr lang="mk-MK" dirty="0" smtClean="0"/>
              <a:t>РАЗЛИКУВАЊЕ НА ПИС И ИНОВАЦИИ</a:t>
            </a:r>
          </a:p>
          <a:p>
            <a:pPr marL="0" indent="0">
              <a:buNone/>
            </a:pPr>
            <a:r>
              <a:rPr lang="mk-MK" dirty="0" smtClean="0"/>
              <a:t>ПРОНАЈДОЦИ И ИНОВАЦИИ</a:t>
            </a:r>
          </a:p>
          <a:p>
            <a:pPr marL="0" indent="0">
              <a:buNone/>
            </a:pPr>
            <a:r>
              <a:rPr lang="mk-MK" dirty="0" smtClean="0"/>
              <a:t>ПРОНАЈДОК Е РЕШЕНИЕ НА ТЕХНИЧКИ ПРОБЛЕМ И ТРЕБА ДА ГИ ИСПОЛНУВА УСЛОВИТЕ ЗА ПАТЕНТИБИЛНОСТ ДА Е НОВ ДА ИМА ИНВЕНТИВЕН ЧЕКОР И ДА Е ПРИМЕНЛИВ ВО ИНДУСТРИЈА</a:t>
            </a:r>
            <a:endParaRPr lang="mk-MK" dirty="0"/>
          </a:p>
        </p:txBody>
      </p:sp>
    </p:spTree>
    <p:extLst>
      <p:ext uri="{BB962C8B-B14F-4D97-AF65-F5344CB8AC3E}">
        <p14:creationId xmlns:p14="http://schemas.microsoft.com/office/powerpoint/2010/main" val="17834977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„Иновациска дејност“</a:t>
            </a:r>
            <a:endParaRPr lang="mk-MK" dirty="0"/>
          </a:p>
        </p:txBody>
      </p:sp>
      <p:sp>
        <p:nvSpPr>
          <p:cNvPr id="3" name="Content Placeholder 2"/>
          <p:cNvSpPr>
            <a:spLocks noGrp="1"/>
          </p:cNvSpPr>
          <p:nvPr>
            <p:ph idx="1"/>
          </p:nvPr>
        </p:nvSpPr>
        <p:spPr/>
        <p:txBody>
          <a:bodyPr/>
          <a:lstStyle/>
          <a:p>
            <a:pPr marL="0" indent="0">
              <a:buNone/>
            </a:pPr>
            <a:r>
              <a:rPr lang="mk-MK" dirty="0" smtClean="0"/>
              <a:t>се </a:t>
            </a:r>
            <a:r>
              <a:rPr lang="mk-MK" dirty="0"/>
              <a:t>активности кои се преземаат за да се создадат </a:t>
            </a:r>
            <a:r>
              <a:rPr lang="mk-MK" dirty="0" smtClean="0"/>
              <a:t>иновации </a:t>
            </a:r>
            <a:r>
              <a:rPr lang="mk-MK" dirty="0"/>
              <a:t>на </a:t>
            </a:r>
            <a:r>
              <a:rPr lang="mk-MK" dirty="0" smtClean="0"/>
              <a:t>:</a:t>
            </a:r>
          </a:p>
          <a:p>
            <a:pPr marL="0" indent="0">
              <a:buNone/>
            </a:pPr>
            <a:r>
              <a:rPr lang="mk-MK" dirty="0" smtClean="0"/>
              <a:t>1. производи,</a:t>
            </a:r>
          </a:p>
          <a:p>
            <a:pPr marL="0" indent="0">
              <a:buNone/>
            </a:pPr>
            <a:r>
              <a:rPr lang="mk-MK" dirty="0" smtClean="0"/>
              <a:t>2. технологии</a:t>
            </a:r>
            <a:r>
              <a:rPr lang="mk-MK" dirty="0"/>
              <a:t>, </a:t>
            </a:r>
            <a:endParaRPr lang="mk-MK" dirty="0" smtClean="0"/>
          </a:p>
          <a:p>
            <a:pPr marL="0" indent="0">
              <a:buNone/>
            </a:pPr>
            <a:r>
              <a:rPr lang="mk-MK" dirty="0" smtClean="0"/>
              <a:t>3. процеси</a:t>
            </a:r>
          </a:p>
          <a:p>
            <a:pPr marL="0" indent="0">
              <a:buNone/>
            </a:pPr>
            <a:r>
              <a:rPr lang="mk-MK" dirty="0" smtClean="0"/>
              <a:t> </a:t>
            </a:r>
            <a:r>
              <a:rPr lang="mk-MK" dirty="0"/>
              <a:t>и </a:t>
            </a:r>
            <a:r>
              <a:rPr lang="mk-MK" dirty="0" smtClean="0"/>
              <a:t> 4. услуги</a:t>
            </a:r>
            <a:endParaRPr lang="mk-MK" dirty="0"/>
          </a:p>
        </p:txBody>
      </p:sp>
    </p:spTree>
    <p:extLst>
      <p:ext uri="{BB962C8B-B14F-4D97-AF65-F5344CB8AC3E}">
        <p14:creationId xmlns:p14="http://schemas.microsoft.com/office/powerpoint/2010/main" val="27289991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ИНОВАЦИЈА</a:t>
            </a:r>
            <a:endParaRPr lang="mk-MK" dirty="0"/>
          </a:p>
        </p:txBody>
      </p:sp>
      <p:sp>
        <p:nvSpPr>
          <p:cNvPr id="3" name="Content Placeholder 2"/>
          <p:cNvSpPr>
            <a:spLocks noGrp="1"/>
          </p:cNvSpPr>
          <p:nvPr>
            <p:ph idx="1"/>
          </p:nvPr>
        </p:nvSpPr>
        <p:spPr/>
        <p:txBody>
          <a:bodyPr>
            <a:normAutofit/>
          </a:bodyPr>
          <a:lstStyle/>
          <a:p>
            <a:pPr marL="0" indent="0">
              <a:buNone/>
            </a:pPr>
            <a:r>
              <a:rPr lang="mk-MK" dirty="0"/>
              <a:t>„Иновација на производ“ е примена на нов или значително подобрен </a:t>
            </a:r>
            <a:r>
              <a:rPr lang="mk-MK" dirty="0" smtClean="0"/>
              <a:t>производ</a:t>
            </a:r>
            <a:r>
              <a:rPr lang="mk-MK" dirty="0"/>
              <a:t>, а не е промена од естетска природа или исклучително продажба на </a:t>
            </a:r>
            <a:r>
              <a:rPr lang="mk-MK" dirty="0" smtClean="0"/>
              <a:t>иновативни </a:t>
            </a:r>
            <a:r>
              <a:rPr lang="mk-MK" dirty="0"/>
              <a:t>производи произведени и развиени од страна на друго физичко или </a:t>
            </a:r>
            <a:r>
              <a:rPr lang="mk-MK" dirty="0" smtClean="0"/>
              <a:t>правно </a:t>
            </a:r>
            <a:r>
              <a:rPr lang="mk-MK" dirty="0"/>
              <a:t>лице; </a:t>
            </a:r>
          </a:p>
        </p:txBody>
      </p:sp>
    </p:spTree>
    <p:extLst>
      <p:ext uri="{BB962C8B-B14F-4D97-AF65-F5344CB8AC3E}">
        <p14:creationId xmlns:p14="http://schemas.microsoft.com/office/powerpoint/2010/main" val="19400060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ИНОВАЦИЈА</a:t>
            </a:r>
            <a:endParaRPr lang="mk-MK" dirty="0"/>
          </a:p>
        </p:txBody>
      </p:sp>
      <p:sp>
        <p:nvSpPr>
          <p:cNvPr id="3" name="Content Placeholder 2"/>
          <p:cNvSpPr>
            <a:spLocks noGrp="1"/>
          </p:cNvSpPr>
          <p:nvPr>
            <p:ph idx="1"/>
          </p:nvPr>
        </p:nvSpPr>
        <p:spPr/>
        <p:txBody>
          <a:bodyPr>
            <a:normAutofit lnSpcReduction="10000"/>
          </a:bodyPr>
          <a:lstStyle/>
          <a:p>
            <a:pPr marL="0" indent="0">
              <a:buNone/>
            </a:pPr>
            <a:r>
              <a:rPr lang="mk-MK" dirty="0" smtClean="0"/>
              <a:t> „Иновација на процес“ е примена на нов или значително подобрен начин на производство или испорака, складирање и транспорт, вклучително и значителни промени во техника, опрема или софтвер, не ограничувајќи се само на организациски и менаџерски промени; </a:t>
            </a:r>
          </a:p>
          <a:p>
            <a:pPr marL="0" indent="0">
              <a:buNone/>
            </a:pPr>
            <a:r>
              <a:rPr lang="mk-MK" dirty="0" smtClean="0"/>
              <a:t> „Иновација на технологија“ е примена на нова или значително подобрена технологија; </a:t>
            </a:r>
          </a:p>
          <a:p>
            <a:endParaRPr lang="mk-MK" dirty="0" smtClean="0"/>
          </a:p>
          <a:p>
            <a:pPr marL="0" indent="0">
              <a:buNone/>
            </a:pPr>
            <a:endParaRPr lang="mk-MK" dirty="0"/>
          </a:p>
        </p:txBody>
      </p:sp>
    </p:spTree>
    <p:extLst>
      <p:ext uri="{BB962C8B-B14F-4D97-AF65-F5344CB8AC3E}">
        <p14:creationId xmlns:p14="http://schemas.microsoft.com/office/powerpoint/2010/main" val="26228469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ИНОВАЦИЈА</a:t>
            </a:r>
            <a:endParaRPr lang="mk-MK" dirty="0"/>
          </a:p>
        </p:txBody>
      </p:sp>
      <p:sp>
        <p:nvSpPr>
          <p:cNvPr id="3" name="Content Placeholder 2"/>
          <p:cNvSpPr>
            <a:spLocks noGrp="1"/>
          </p:cNvSpPr>
          <p:nvPr>
            <p:ph idx="1"/>
          </p:nvPr>
        </p:nvSpPr>
        <p:spPr/>
        <p:txBody>
          <a:bodyPr>
            <a:normAutofit fontScale="85000" lnSpcReduction="20000"/>
          </a:bodyPr>
          <a:lstStyle/>
          <a:p>
            <a:pPr marL="0" indent="0">
              <a:buNone/>
            </a:pPr>
            <a:r>
              <a:rPr lang="mk-MK" dirty="0" smtClean="0"/>
              <a:t> “Организациска иновација“ е примена на нови или значителни промени во структурата или методите на управувањето, со цел за подобрување на употребата на знаењето, квалитетот на производите или услугите, или зголемување на ефикасноста на деловните процеси, во соодветното правно лице или влез на нови пазари; </a:t>
            </a:r>
          </a:p>
          <a:p>
            <a:pPr marL="0" indent="0">
              <a:buNone/>
            </a:pPr>
            <a:r>
              <a:rPr lang="mk-MK" dirty="0" smtClean="0"/>
              <a:t> „Маркетинг иновација“ е примена на нови маркетинг методи, вклучувајќи и значителни промени во дизајнот на производот, пакувањето, пласманот и промоцијата на производот и наплатата на производот; </a:t>
            </a:r>
          </a:p>
          <a:p>
            <a:pPr marL="0" indent="0">
              <a:buNone/>
            </a:pPr>
            <a:endParaRPr lang="mk-MK" dirty="0"/>
          </a:p>
        </p:txBody>
      </p:sp>
    </p:spTree>
    <p:extLst>
      <p:ext uri="{BB962C8B-B14F-4D97-AF65-F5344CB8AC3E}">
        <p14:creationId xmlns:p14="http://schemas.microsoft.com/office/powerpoint/2010/main" val="40803010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СТРАТЕГИЈА ЗА ИНОВАЦИИ</a:t>
            </a:r>
            <a:endParaRPr lang="mk-MK" dirty="0"/>
          </a:p>
        </p:txBody>
      </p:sp>
      <p:sp>
        <p:nvSpPr>
          <p:cNvPr id="3" name="Content Placeholder 2"/>
          <p:cNvSpPr>
            <a:spLocks noGrp="1"/>
          </p:cNvSpPr>
          <p:nvPr>
            <p:ph idx="1"/>
          </p:nvPr>
        </p:nvSpPr>
        <p:spPr/>
        <p:txBody>
          <a:bodyPr/>
          <a:lstStyle/>
          <a:p>
            <a:pPr marL="0" indent="0">
              <a:buNone/>
            </a:pPr>
            <a:r>
              <a:rPr lang="mk-MK" dirty="0" smtClean="0"/>
              <a:t>СТРАТЕГИЈА ЗА ИНОВАЦИИ ВО ТРАЕЊЕ ОД 7 ГОДИНИ</a:t>
            </a:r>
            <a:endParaRPr lang="mk-MK" dirty="0"/>
          </a:p>
        </p:txBody>
      </p:sp>
    </p:spTree>
    <p:extLst>
      <p:ext uri="{BB962C8B-B14F-4D97-AF65-F5344CB8AC3E}">
        <p14:creationId xmlns:p14="http://schemas.microsoft.com/office/powerpoint/2010/main" val="35441776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smtClean="0"/>
              <a:t>КОМИТЕТ</a:t>
            </a:r>
            <a:endParaRPr lang="mk-MK"/>
          </a:p>
        </p:txBody>
      </p:sp>
      <p:sp>
        <p:nvSpPr>
          <p:cNvPr id="3" name="Content Placeholder 2"/>
          <p:cNvSpPr>
            <a:spLocks noGrp="1"/>
          </p:cNvSpPr>
          <p:nvPr>
            <p:ph idx="1"/>
          </p:nvPr>
        </p:nvSpPr>
        <p:spPr/>
        <p:txBody>
          <a:bodyPr/>
          <a:lstStyle/>
          <a:p>
            <a:r>
              <a:rPr lang="mk-MK" dirty="0"/>
              <a:t>Комитет за претприемчивост и иновации за следење на </a:t>
            </a:r>
            <a:r>
              <a:rPr lang="mk-MK" dirty="0" smtClean="0"/>
              <a:t>развојот </a:t>
            </a:r>
            <a:r>
              <a:rPr lang="mk-MK" dirty="0"/>
              <a:t>и комерцијалната експлоатација на иновациите (во натамошниот </a:t>
            </a:r>
            <a:r>
              <a:rPr lang="mk-MK" dirty="0" smtClean="0"/>
              <a:t>текст:Комитетот</a:t>
            </a:r>
            <a:r>
              <a:rPr lang="mk-MK" dirty="0"/>
              <a:t>). </a:t>
            </a:r>
          </a:p>
          <a:p>
            <a:pPr marL="0" indent="0">
              <a:buNone/>
            </a:pPr>
            <a:endParaRPr lang="mk-MK" dirty="0"/>
          </a:p>
        </p:txBody>
      </p:sp>
    </p:spTree>
    <p:extLst>
      <p:ext uri="{BB962C8B-B14F-4D97-AF65-F5344CB8AC3E}">
        <p14:creationId xmlns:p14="http://schemas.microsoft.com/office/powerpoint/2010/main" val="28154006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mk-MK" dirty="0" smtClean="0"/>
              <a:t>НЕКОЛКУ ПОИМИ ОД ТОЛКОВНИКОТ НА ОВОЈ ЗАКОН?</a:t>
            </a:r>
            <a:endParaRPr lang="mk-MK" dirty="0"/>
          </a:p>
        </p:txBody>
      </p:sp>
      <p:sp>
        <p:nvSpPr>
          <p:cNvPr id="3" name="Content Placeholder 2"/>
          <p:cNvSpPr>
            <a:spLocks noGrp="1"/>
          </p:cNvSpPr>
          <p:nvPr>
            <p:ph idx="1"/>
          </p:nvPr>
        </p:nvSpPr>
        <p:spPr/>
        <p:txBody>
          <a:bodyPr>
            <a:normAutofit fontScale="70000" lnSpcReduction="20000"/>
          </a:bodyPr>
          <a:lstStyle/>
          <a:p>
            <a:r>
              <a:rPr lang="mk-MK" dirty="0"/>
              <a:t>18. „Еквити инвестиција“ е вложување во трговско друштво со ограничена одговорност и трговец поединец со што се откупува постоечки удел од сопственоста на трговско друштво кое врши иновациска дејност согласно со овој закон или вложување со кое се стекнува нов удел во тоа трговско друштво;</a:t>
            </a:r>
          </a:p>
          <a:p>
            <a:r>
              <a:rPr lang="mk-MK" dirty="0"/>
              <a:t>19. „Мезанин инвестиција“ е вложување кое ги има карактеристиките и на еквити инвестиција и на кредитирање на трговско друштво со ограничена одговорност и трговец поединец кое врши иновациска дејност согласно со овој закон;</a:t>
            </a:r>
          </a:p>
          <a:p>
            <a:r>
              <a:rPr lang="mk-MK" dirty="0"/>
              <a:t>20. „Фонд за еквити и мезанин инвестиции“ претставува посебен имот, без својство на правно лице, формиран за поддршка на иновациската дејност преку прибирање на средства од инвеститорите за реализација на инструментот еквити и мезанин инвестиција </a:t>
            </a:r>
          </a:p>
        </p:txBody>
      </p:sp>
    </p:spTree>
    <p:extLst>
      <p:ext uri="{BB962C8B-B14F-4D97-AF65-F5344CB8AC3E}">
        <p14:creationId xmlns:p14="http://schemas.microsoft.com/office/powerpoint/2010/main" val="23640409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КЛУЧНИ ИГРАЧИ</a:t>
            </a:r>
            <a:endParaRPr lang="mk-MK" dirty="0"/>
          </a:p>
        </p:txBody>
      </p:sp>
      <p:sp>
        <p:nvSpPr>
          <p:cNvPr id="3" name="Content Placeholder 2"/>
          <p:cNvSpPr>
            <a:spLocks noGrp="1"/>
          </p:cNvSpPr>
          <p:nvPr>
            <p:ph idx="1"/>
          </p:nvPr>
        </p:nvSpPr>
        <p:spPr/>
        <p:txBody>
          <a:bodyPr>
            <a:normAutofit fontScale="92500" lnSpcReduction="20000"/>
          </a:bodyPr>
          <a:lstStyle/>
          <a:p>
            <a:pPr marL="0" indent="0">
              <a:buNone/>
            </a:pPr>
            <a:r>
              <a:rPr lang="mk-MK" dirty="0"/>
              <a:t>„Субјект на иновациската дејност“ е правно или физичко лице кое создава иновации, пласира нови знаења и технологии, на оригинален и систематски начин врши примена на научни резултати и современи технолошки процеси поради создавање на иновации, развој на прототипи, нови производи, процеси и услуги, или подобрување на постоечките во одредена област и е регистрирано во Централниот регистар на Република Македонија согласно со Законот за вршење на иновациска дејност;</a:t>
            </a:r>
          </a:p>
        </p:txBody>
      </p:sp>
    </p:spTree>
    <p:extLst>
      <p:ext uri="{BB962C8B-B14F-4D97-AF65-F5344CB8AC3E}">
        <p14:creationId xmlns:p14="http://schemas.microsoft.com/office/powerpoint/2010/main" val="40856761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ЕКОНОМИЈА НА ЗНАЕЊЕ</a:t>
            </a:r>
            <a:endParaRPr lang="mk-MK" dirty="0"/>
          </a:p>
        </p:txBody>
      </p:sp>
      <p:sp>
        <p:nvSpPr>
          <p:cNvPr id="3" name="Content Placeholder 2"/>
          <p:cNvSpPr>
            <a:spLocks noGrp="1"/>
          </p:cNvSpPr>
          <p:nvPr>
            <p:ph idx="1"/>
          </p:nvPr>
        </p:nvSpPr>
        <p:spPr/>
        <p:txBody>
          <a:bodyPr>
            <a:normAutofit lnSpcReduction="10000"/>
          </a:bodyPr>
          <a:lstStyle/>
          <a:p>
            <a:pPr marL="0" indent="0">
              <a:buNone/>
            </a:pPr>
            <a:r>
              <a:rPr lang="mk-MK" dirty="0"/>
              <a:t>Трансформирањето на резултатот на научните истражувања во нови комерцијални производи е, меѓутоа, комплексен процес кој инволвира голем број актери</a:t>
            </a:r>
            <a:r>
              <a:rPr lang="mk-MK" dirty="0" smtClean="0"/>
              <a:t>.</a:t>
            </a:r>
          </a:p>
          <a:p>
            <a:pPr marL="0" indent="0">
              <a:buNone/>
            </a:pPr>
            <a:r>
              <a:rPr lang="mk-MK" dirty="0" smtClean="0"/>
              <a:t> </a:t>
            </a:r>
            <a:r>
              <a:rPr lang="mk-MK" dirty="0"/>
              <a:t>Потребно е да се обезбеди средина во која истражувачите и индустријата ќе работат во непосредна врска и заедно, и ќе го максимизираат социјалните и економските придобивки од новите идеи</a:t>
            </a:r>
          </a:p>
        </p:txBody>
      </p:sp>
    </p:spTree>
    <p:extLst>
      <p:ext uri="{BB962C8B-B14F-4D97-AF65-F5344CB8AC3E}">
        <p14:creationId xmlns:p14="http://schemas.microsoft.com/office/powerpoint/2010/main" val="25646933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ЧЛЕН 15</a:t>
            </a:r>
            <a:endParaRPr lang="mk-MK" dirty="0"/>
          </a:p>
        </p:txBody>
      </p:sp>
      <p:sp>
        <p:nvSpPr>
          <p:cNvPr id="3" name="Content Placeholder 2"/>
          <p:cNvSpPr>
            <a:spLocks noGrp="1"/>
          </p:cNvSpPr>
          <p:nvPr>
            <p:ph idx="1"/>
          </p:nvPr>
        </p:nvSpPr>
        <p:spPr/>
        <p:txBody>
          <a:bodyPr>
            <a:normAutofit lnSpcReduction="10000"/>
          </a:bodyPr>
          <a:lstStyle/>
          <a:p>
            <a:pPr marL="0" indent="0">
              <a:buNone/>
            </a:pPr>
            <a:r>
              <a:rPr lang="mk-MK" dirty="0"/>
              <a:t>Република Македонија, единиците на локалната самоуправа, трговските друштва, научноистражувачките и образовните установи и други правни и физички лица, согласно со овој закон, можат да бидат основачи на субјекти за давање на инфраструктурна поддршка за вршење на иновациската дејност</a:t>
            </a:r>
            <a:r>
              <a:rPr lang="mk-MK" dirty="0" smtClean="0"/>
              <a:t>.(</a:t>
            </a:r>
            <a:r>
              <a:rPr lang="mk-MK" dirty="0"/>
              <a:t>согласно со Законот за здруженија и фондации или Законот за трговските </a:t>
            </a:r>
            <a:r>
              <a:rPr lang="mk-MK" dirty="0" smtClean="0"/>
              <a:t>друштва)</a:t>
            </a:r>
            <a:endParaRPr lang="mk-MK" dirty="0"/>
          </a:p>
          <a:p>
            <a:pPr marL="0" indent="0">
              <a:buNone/>
            </a:pPr>
            <a:endParaRPr lang="mk-MK" dirty="0"/>
          </a:p>
          <a:p>
            <a:pPr marL="0" indent="0">
              <a:buNone/>
            </a:pPr>
            <a:endParaRPr lang="mk-MK" dirty="0"/>
          </a:p>
        </p:txBody>
      </p:sp>
    </p:spTree>
    <p:extLst>
      <p:ext uri="{BB962C8B-B14F-4D97-AF65-F5344CB8AC3E}">
        <p14:creationId xmlns:p14="http://schemas.microsoft.com/office/powerpoint/2010/main" val="8138918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mk-MK" sz="3200" dirty="0" smtClean="0"/>
              <a:t>КЛУЧНИ ИГРАЧИ-Субјект </a:t>
            </a:r>
            <a:r>
              <a:rPr lang="mk-MK" sz="3200" dirty="0"/>
              <a:t>за давање на инфраструктурна поддршка за вршење на иновациска дејност </a:t>
            </a:r>
          </a:p>
        </p:txBody>
      </p:sp>
      <p:sp>
        <p:nvSpPr>
          <p:cNvPr id="3" name="Content Placeholder 2"/>
          <p:cNvSpPr>
            <a:spLocks noGrp="1"/>
          </p:cNvSpPr>
          <p:nvPr>
            <p:ph idx="1"/>
          </p:nvPr>
        </p:nvSpPr>
        <p:spPr/>
        <p:txBody>
          <a:bodyPr/>
          <a:lstStyle/>
          <a:p>
            <a:r>
              <a:rPr lang="mk-MK" dirty="0"/>
              <a:t>- деловно-технолошки инкубатор, </a:t>
            </a:r>
          </a:p>
          <a:p>
            <a:r>
              <a:rPr lang="mk-MK" dirty="0"/>
              <a:t>- деловно-технолошки акцелератор, </a:t>
            </a:r>
          </a:p>
          <a:p>
            <a:r>
              <a:rPr lang="mk-MK" dirty="0"/>
              <a:t>- научно-технолошки парк, </a:t>
            </a:r>
          </a:p>
          <a:p>
            <a:r>
              <a:rPr lang="mk-MK" dirty="0"/>
              <a:t>- субјект за поттикнување на иновациските активности во приоритетните области од науката и технологијата и </a:t>
            </a:r>
          </a:p>
          <a:p>
            <a:r>
              <a:rPr lang="mk-MK" dirty="0"/>
              <a:t>- центар за трансфер на технологии.</a:t>
            </a:r>
          </a:p>
          <a:p>
            <a:pPr marL="0" indent="0">
              <a:buNone/>
            </a:pPr>
            <a:endParaRPr lang="mk-MK" dirty="0"/>
          </a:p>
        </p:txBody>
      </p:sp>
    </p:spTree>
    <p:extLst>
      <p:ext uri="{BB962C8B-B14F-4D97-AF65-F5344CB8AC3E}">
        <p14:creationId xmlns:p14="http://schemas.microsoft.com/office/powerpoint/2010/main" val="29112356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mk-MK" dirty="0" smtClean="0"/>
              <a:t>КЛУЧНИТЕ ИГРАЧИ-СЕ ЗАПИШУВААТ ВО БАЗАТА </a:t>
            </a:r>
            <a:endParaRPr lang="mk-MK" dirty="0"/>
          </a:p>
        </p:txBody>
      </p:sp>
      <p:sp>
        <p:nvSpPr>
          <p:cNvPr id="3" name="Content Placeholder 2"/>
          <p:cNvSpPr>
            <a:spLocks noGrp="1"/>
          </p:cNvSpPr>
          <p:nvPr>
            <p:ph idx="1"/>
          </p:nvPr>
        </p:nvSpPr>
        <p:spPr/>
        <p:txBody>
          <a:bodyPr>
            <a:normAutofit/>
          </a:bodyPr>
          <a:lstStyle/>
          <a:p>
            <a:pPr marL="0" indent="0">
              <a:buNone/>
            </a:pPr>
            <a:r>
              <a:rPr lang="mk-MK" dirty="0" smtClean="0"/>
              <a:t>ЕЛЕКТРОНСКАТА БАЗА НА ПОДАТОЦИ ЗА ИНОВАЦИСКА ДЕЈНОСТ </a:t>
            </a:r>
            <a:r>
              <a:rPr lang="mk-MK" dirty="0"/>
              <a:t>содржи податоци за субјектите кои се корисници на економски поттикнувачки мерки и буџетските средства за развој на иновациската дејност, како и назив на проектот, висината на доделените средства и нивната искористеност и апстракт од проектот, извештај за планирани технолошки одредници и достигнувања.</a:t>
            </a:r>
          </a:p>
          <a:p>
            <a:pPr marL="0" indent="0">
              <a:buNone/>
            </a:pPr>
            <a:endParaRPr lang="mk-MK" dirty="0"/>
          </a:p>
        </p:txBody>
      </p:sp>
    </p:spTree>
    <p:extLst>
      <p:ext uri="{BB962C8B-B14F-4D97-AF65-F5344CB8AC3E}">
        <p14:creationId xmlns:p14="http://schemas.microsoft.com/office/powerpoint/2010/main" val="23747095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СРЕДСТВА</a:t>
            </a:r>
            <a:endParaRPr lang="mk-MK" dirty="0"/>
          </a:p>
        </p:txBody>
      </p:sp>
      <p:sp>
        <p:nvSpPr>
          <p:cNvPr id="3" name="Content Placeholder 2"/>
          <p:cNvSpPr>
            <a:spLocks noGrp="1"/>
          </p:cNvSpPr>
          <p:nvPr>
            <p:ph idx="1"/>
          </p:nvPr>
        </p:nvSpPr>
        <p:spPr/>
        <p:txBody>
          <a:bodyPr>
            <a:normAutofit fontScale="62500" lnSpcReduction="20000"/>
          </a:bodyPr>
          <a:lstStyle/>
          <a:p>
            <a:r>
              <a:rPr lang="mk-MK" dirty="0"/>
              <a:t>Република Македонија и единиците на локалната самоуправа можат да обезбедат финансирање на иновациската дејност поради постигнување на целите на иновациската политика.</a:t>
            </a:r>
          </a:p>
          <a:p>
            <a:r>
              <a:rPr lang="mk-MK" dirty="0"/>
              <a:t>Средствата за финансирање на иновациската дејност се обезбедуваат од: </a:t>
            </a:r>
          </a:p>
          <a:p>
            <a:r>
              <a:rPr lang="mk-MK" dirty="0"/>
              <a:t>- Буџетот на Република Македонија, </a:t>
            </a:r>
          </a:p>
          <a:p>
            <a:r>
              <a:rPr lang="mk-MK" dirty="0"/>
              <a:t>- буџетите на единиците на локалната самоуправа, </a:t>
            </a:r>
          </a:p>
          <a:p>
            <a:r>
              <a:rPr lang="mk-MK" dirty="0"/>
              <a:t>- меѓународни финансиски организации, </a:t>
            </a:r>
          </a:p>
          <a:p>
            <a:r>
              <a:rPr lang="mk-MK" dirty="0"/>
              <a:t>- Фондот за иновациска дејност и технолошки развој, </a:t>
            </a:r>
          </a:p>
          <a:p>
            <a:r>
              <a:rPr lang="mk-MK" dirty="0"/>
              <a:t>- други фондови и </a:t>
            </a:r>
          </a:p>
          <a:p>
            <a:r>
              <a:rPr lang="mk-MK" dirty="0"/>
              <a:t>- економски поттикнувачки мерки согласно со членот 45 од овој </a:t>
            </a:r>
            <a:r>
              <a:rPr lang="mk-MK" dirty="0" smtClean="0"/>
              <a:t>закон-</a:t>
            </a:r>
            <a:r>
              <a:rPr lang="mk-MK" dirty="0"/>
              <a:t>Субјектите на иновациската дејност, запишани во базата од членот 16 од овој закон, се ослободени од царински давачки за увоз на опрема наменета за научноистражувачка и иновациска дејност, под услови и на начин утврдени во прописите од областа на царинското работење.</a:t>
            </a:r>
          </a:p>
          <a:p>
            <a:endParaRPr lang="mk-MK" dirty="0"/>
          </a:p>
        </p:txBody>
      </p:sp>
    </p:spTree>
    <p:extLst>
      <p:ext uri="{BB962C8B-B14F-4D97-AF65-F5344CB8AC3E}">
        <p14:creationId xmlns:p14="http://schemas.microsoft.com/office/powerpoint/2010/main" val="6403240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16632"/>
            <a:ext cx="8229600" cy="1143000"/>
          </a:xfrm>
        </p:spPr>
        <p:txBody>
          <a:bodyPr>
            <a:noAutofit/>
          </a:bodyPr>
          <a:lstStyle/>
          <a:p>
            <a:r>
              <a:rPr lang="mk-MK" sz="3600" dirty="0" smtClean="0"/>
              <a:t/>
            </a:r>
            <a:br>
              <a:rPr lang="mk-MK" sz="3600" dirty="0" smtClean="0"/>
            </a:br>
            <a:r>
              <a:rPr lang="mk-MK" sz="3600" dirty="0" smtClean="0"/>
              <a:t>Државна помош</a:t>
            </a:r>
            <a:br>
              <a:rPr lang="mk-MK" sz="3600" dirty="0" smtClean="0"/>
            </a:br>
            <a:r>
              <a:rPr lang="mk-MK" sz="3600" dirty="0" smtClean="0"/>
              <a:t>Член 20</a:t>
            </a:r>
            <a:r>
              <a:rPr lang="mk-MK" sz="3600" dirty="0"/>
              <a:t/>
            </a:r>
            <a:br>
              <a:rPr lang="mk-MK" sz="3600" dirty="0"/>
            </a:br>
            <a:endParaRPr lang="mk-MK" sz="3600" dirty="0"/>
          </a:p>
        </p:txBody>
      </p:sp>
      <p:sp>
        <p:nvSpPr>
          <p:cNvPr id="3" name="Content Placeholder 2"/>
          <p:cNvSpPr>
            <a:spLocks noGrp="1"/>
          </p:cNvSpPr>
          <p:nvPr>
            <p:ph idx="1"/>
          </p:nvPr>
        </p:nvSpPr>
        <p:spPr/>
        <p:txBody>
          <a:bodyPr/>
          <a:lstStyle/>
          <a:p>
            <a:pPr marL="0" indent="0">
              <a:buNone/>
            </a:pPr>
            <a:r>
              <a:rPr lang="mk-MK" dirty="0" smtClean="0"/>
              <a:t>Средствата </a:t>
            </a:r>
            <a:r>
              <a:rPr lang="mk-MK" dirty="0"/>
              <a:t>кои се доделуваат врз основа на овој закон за иновациски проекти претставуваат државна помош и на нив се применуваат прописите за државна помош</a:t>
            </a:r>
          </a:p>
        </p:txBody>
      </p:sp>
    </p:spTree>
    <p:extLst>
      <p:ext uri="{BB962C8B-B14F-4D97-AF65-F5344CB8AC3E}">
        <p14:creationId xmlns:p14="http://schemas.microsoft.com/office/powerpoint/2010/main" val="41777859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143000"/>
          </a:xfrm>
        </p:spPr>
        <p:txBody>
          <a:bodyPr>
            <a:normAutofit fontScale="90000"/>
          </a:bodyPr>
          <a:lstStyle/>
          <a:p>
            <a:r>
              <a:rPr lang="mk-MK" sz="3600" dirty="0" smtClean="0"/>
              <a:t/>
            </a:r>
            <a:br>
              <a:rPr lang="mk-MK" sz="3600" dirty="0" smtClean="0"/>
            </a:br>
            <a:r>
              <a:rPr lang="mk-MK" sz="3600" dirty="0" smtClean="0"/>
              <a:t>Фонд за иновации и технолoшки развој (во натамошниот текст: Фондот)</a:t>
            </a:r>
            <a:r>
              <a:rPr lang="mk-MK" dirty="0" smtClean="0"/>
              <a:t>.</a:t>
            </a:r>
            <a:br>
              <a:rPr lang="mk-MK" dirty="0" smtClean="0"/>
            </a:br>
            <a:endParaRPr lang="mk-MK" dirty="0"/>
          </a:p>
        </p:txBody>
      </p:sp>
      <p:sp>
        <p:nvSpPr>
          <p:cNvPr id="3" name="Content Placeholder 2"/>
          <p:cNvSpPr>
            <a:spLocks noGrp="1"/>
          </p:cNvSpPr>
          <p:nvPr>
            <p:ph idx="1"/>
          </p:nvPr>
        </p:nvSpPr>
        <p:spPr/>
        <p:txBody>
          <a:bodyPr>
            <a:normAutofit fontScale="62500" lnSpcReduction="20000"/>
          </a:bodyPr>
          <a:lstStyle/>
          <a:p>
            <a:r>
              <a:rPr lang="mk-MK" dirty="0" smtClean="0"/>
              <a:t>Фондот </a:t>
            </a:r>
            <a:r>
              <a:rPr lang="mk-MK" dirty="0"/>
              <a:t>има својство на правно лице.</a:t>
            </a:r>
          </a:p>
          <a:p>
            <a:r>
              <a:rPr lang="mk-MK" dirty="0"/>
              <a:t>Седиштето на Фондот е во </a:t>
            </a:r>
            <a:r>
              <a:rPr lang="mk-MK" dirty="0" smtClean="0"/>
              <a:t>Скопје</a:t>
            </a:r>
          </a:p>
          <a:p>
            <a:r>
              <a:rPr lang="ru-RU" dirty="0" smtClean="0"/>
              <a:t> На 10 април : Почна </a:t>
            </a:r>
            <a:r>
              <a:rPr lang="ru-RU" dirty="0"/>
              <a:t>со работа фондот за иновации и технолошки развој. Целта со  него  е  да се поттикне и финансира  иновативната дејност   за кој се предвидени 9 милиони евра обезбедени од Светска банка и од основниот буџет. Со него се очекува и  технолошки развој, но и  партнерства помеѓу универзитетите, истражувачките центри и приватниот сектор во земјава. На овој начин надлежните очекуваат дека ќе се  изгради конкурентна економија основана на знаење и подобрување на деловната клима за развој на конкурентска способност на компаниите. </a:t>
            </a:r>
          </a:p>
          <a:p>
            <a:r>
              <a:rPr lang="ru-RU" dirty="0"/>
              <a:t>-Секоја година  се прави програма колку средства се планирани за распределба. За оваа година се предвидени околку 2 милијарди евра, се зависи од компанијата  и колку квалитетни проекти ќе достават, изјави Јасмина Поповска, др. на Фондот за иновации и технолошки развој.</a:t>
            </a:r>
          </a:p>
          <a:p>
            <a:pPr marL="0" indent="0">
              <a:buNone/>
            </a:pPr>
            <a:endParaRPr lang="mk-MK" dirty="0"/>
          </a:p>
        </p:txBody>
      </p:sp>
    </p:spTree>
    <p:extLst>
      <p:ext uri="{BB962C8B-B14F-4D97-AF65-F5344CB8AC3E}">
        <p14:creationId xmlns:p14="http://schemas.microsoft.com/office/powerpoint/2010/main" val="39971746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mk-MK" smtClean="0"/>
              <a:t/>
            </a:r>
            <a:br>
              <a:rPr lang="mk-MK" smtClean="0"/>
            </a:br>
            <a:r>
              <a:rPr lang="mk-MK" smtClean="0"/>
              <a:t>Фондот </a:t>
            </a:r>
            <a:r>
              <a:rPr lang="mk-MK"/>
              <a:t>доделува средства преку следниве инструменти за поддршка: </a:t>
            </a:r>
            <a:br>
              <a:rPr lang="mk-MK"/>
            </a:br>
            <a:endParaRPr lang="mk-MK"/>
          </a:p>
        </p:txBody>
      </p:sp>
      <p:sp>
        <p:nvSpPr>
          <p:cNvPr id="3" name="Content Placeholder 2"/>
          <p:cNvSpPr>
            <a:spLocks noGrp="1"/>
          </p:cNvSpPr>
          <p:nvPr>
            <p:ph idx="1"/>
          </p:nvPr>
        </p:nvSpPr>
        <p:spPr/>
        <p:txBody>
          <a:bodyPr>
            <a:normAutofit/>
          </a:bodyPr>
          <a:lstStyle/>
          <a:p>
            <a:r>
              <a:rPr lang="mk-MK" dirty="0" smtClean="0"/>
              <a:t>- </a:t>
            </a:r>
            <a:r>
              <a:rPr lang="mk-MK" dirty="0"/>
              <a:t>кофинансирани грантови за новоосновани трговски друштва старт-ап и спин-оф, </a:t>
            </a:r>
          </a:p>
          <a:p>
            <a:r>
              <a:rPr lang="mk-MK" dirty="0"/>
              <a:t>- кофинансирани грантови и условени заеми за комерцијализација на иновации, </a:t>
            </a:r>
          </a:p>
          <a:p>
            <a:r>
              <a:rPr lang="mk-MK" dirty="0"/>
              <a:t>- еквити и мезанин инвестиции, </a:t>
            </a:r>
          </a:p>
          <a:p>
            <a:r>
              <a:rPr lang="mk-MK" dirty="0"/>
              <a:t>- кофинансирани грантови за трансфер на технологии и </a:t>
            </a:r>
          </a:p>
          <a:p>
            <a:r>
              <a:rPr lang="mk-MK" dirty="0"/>
              <a:t>- техничка помош.</a:t>
            </a:r>
          </a:p>
          <a:p>
            <a:pPr marL="0" indent="0">
              <a:buNone/>
            </a:pPr>
            <a:endParaRPr lang="mk-MK" dirty="0"/>
          </a:p>
        </p:txBody>
      </p:sp>
    </p:spTree>
    <p:extLst>
      <p:ext uri="{BB962C8B-B14F-4D97-AF65-F5344CB8AC3E}">
        <p14:creationId xmlns:p14="http://schemas.microsoft.com/office/powerpoint/2010/main" val="15494869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mk-MK" sz="2800" dirty="0"/>
              <a:t>Фондот развива и врши услуги и доделува финансиски средства согласно со стратегијата за иновации и програмите за работа на Фондот </a:t>
            </a:r>
          </a:p>
        </p:txBody>
      </p:sp>
      <p:sp>
        <p:nvSpPr>
          <p:cNvPr id="3" name="Content Placeholder 2"/>
          <p:cNvSpPr>
            <a:spLocks noGrp="1"/>
          </p:cNvSpPr>
          <p:nvPr>
            <p:ph idx="1"/>
          </p:nvPr>
        </p:nvSpPr>
        <p:spPr/>
        <p:txBody>
          <a:bodyPr>
            <a:normAutofit fontScale="70000" lnSpcReduction="20000"/>
          </a:bodyPr>
          <a:lstStyle/>
          <a:p>
            <a:r>
              <a:rPr lang="mk-MK" dirty="0"/>
              <a:t>- обезбедување на услуги и почетен капитал за формирање и раст на новоосновани трговски друштва преку доделување на финансиски средства за иновациски проекти, </a:t>
            </a:r>
          </a:p>
          <a:p>
            <a:r>
              <a:rPr lang="mk-MK" dirty="0"/>
              <a:t>- доделување на кофинансирани грантови и условени заеми за комерцијализација на иновации, </a:t>
            </a:r>
          </a:p>
          <a:p>
            <a:r>
              <a:rPr lang="mk-MK" dirty="0"/>
              <a:t>- поттикнување на приватните инвестиции и финансирање на развојните и/или иновациските проекти во сите фази на развојот преку сопственички капитал и преку комбинација на сопственички капитал и кредити, преку обезбедување на поволни извори на кредит и гаранции за инвеститорите и </a:t>
            </a:r>
          </a:p>
          <a:p>
            <a:r>
              <a:rPr lang="mk-MK" dirty="0"/>
              <a:t>- поддржува формирање на приватни фондови преку инвестирање на средства или гарантирање на добивка од инвестираните средства.</a:t>
            </a:r>
          </a:p>
          <a:p>
            <a:pPr marL="0" indent="0">
              <a:buNone/>
            </a:pPr>
            <a:endParaRPr lang="mk-MK" dirty="0"/>
          </a:p>
        </p:txBody>
      </p:sp>
    </p:spTree>
    <p:extLst>
      <p:ext uri="{BB962C8B-B14F-4D97-AF65-F5344CB8AC3E}">
        <p14:creationId xmlns:p14="http://schemas.microsoft.com/office/powerpoint/2010/main" val="2946321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ПРИХОДИ НА ФОНДОТ</a:t>
            </a:r>
            <a:endParaRPr lang="mk-MK" dirty="0"/>
          </a:p>
        </p:txBody>
      </p:sp>
      <p:sp>
        <p:nvSpPr>
          <p:cNvPr id="3" name="Content Placeholder 2"/>
          <p:cNvSpPr>
            <a:spLocks noGrp="1"/>
          </p:cNvSpPr>
          <p:nvPr>
            <p:ph idx="1"/>
          </p:nvPr>
        </p:nvSpPr>
        <p:spPr/>
        <p:txBody>
          <a:bodyPr>
            <a:normAutofit fontScale="62500" lnSpcReduction="20000"/>
          </a:bodyPr>
          <a:lstStyle/>
          <a:p>
            <a:r>
              <a:rPr lang="mk-MK" dirty="0"/>
              <a:t>средства од Буџетот на Република Македонија, </a:t>
            </a:r>
          </a:p>
          <a:p>
            <a:r>
              <a:rPr lang="mk-MK" dirty="0"/>
              <a:t>- средства во износ од 1% од вкупните средства од програмата за рурален развој, </a:t>
            </a:r>
          </a:p>
          <a:p>
            <a:r>
              <a:rPr lang="mk-MK" dirty="0"/>
              <a:t>- донации, прилози, подароци и помош, </a:t>
            </a:r>
          </a:p>
          <a:p>
            <a:r>
              <a:rPr lang="mk-MK" dirty="0"/>
              <a:t>- приходи (ројали) од комерцијализација на иновација, </a:t>
            </a:r>
          </a:p>
          <a:p>
            <a:r>
              <a:rPr lang="mk-MK" dirty="0"/>
              <a:t>- средства стекнати по основ на продажба на удели кои фондот за еквити и мезанин инвестиции и/или приватниот фонд ги поседува во трговски друштва и други претпријатија, а стекнати со вложувања во развојот на иновациите, преку инструментот еквити и мезанин инвестиции, </a:t>
            </a:r>
          </a:p>
          <a:p>
            <a:r>
              <a:rPr lang="mk-MK" dirty="0"/>
              <a:t>- приходи остварени по основ на меѓународна билатерална и мултилатерална соработка на програми, проекти и други активности во областа на иновациската дејност, </a:t>
            </a:r>
          </a:p>
          <a:p>
            <a:r>
              <a:rPr lang="mk-MK" dirty="0"/>
              <a:t>- приходи од управување со слободните парични средства на Фондот и </a:t>
            </a:r>
          </a:p>
          <a:p>
            <a:r>
              <a:rPr lang="mk-MK" dirty="0"/>
              <a:t>- други извори, во согласност со закон.</a:t>
            </a:r>
          </a:p>
          <a:p>
            <a:pPr marL="0" indent="0">
              <a:buNone/>
            </a:pPr>
            <a:endParaRPr lang="mk-MK" dirty="0"/>
          </a:p>
        </p:txBody>
      </p:sp>
    </p:spTree>
    <p:extLst>
      <p:ext uri="{BB962C8B-B14F-4D97-AF65-F5344CB8AC3E}">
        <p14:creationId xmlns:p14="http://schemas.microsoft.com/office/powerpoint/2010/main" val="32416584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НЕЈАСНО</a:t>
            </a:r>
            <a:endParaRPr lang="mk-MK" dirty="0"/>
          </a:p>
        </p:txBody>
      </p:sp>
      <p:sp>
        <p:nvSpPr>
          <p:cNvPr id="3" name="Content Placeholder 2"/>
          <p:cNvSpPr>
            <a:spLocks noGrp="1"/>
          </p:cNvSpPr>
          <p:nvPr>
            <p:ph idx="1"/>
          </p:nvPr>
        </p:nvSpPr>
        <p:spPr/>
        <p:txBody>
          <a:bodyPr/>
          <a:lstStyle/>
          <a:p>
            <a:pPr marL="0" indent="0">
              <a:buNone/>
            </a:pPr>
            <a:r>
              <a:rPr lang="mk-MK" dirty="0"/>
              <a:t>Членовите на Комитетот од ставот 1 на овој член се именуваат за период од три години, со тоа што половина од членовите на Комитетот за одобрување на инвестиции се менуваат за две години, а другата половина за една година, односно третата година, со цел да се задржи континуитет на функционирањето на Комитетот за одобрување на инвестиции.</a:t>
            </a:r>
          </a:p>
          <a:p>
            <a:pPr marL="0" indent="0">
              <a:buNone/>
            </a:pPr>
            <a:endParaRPr lang="mk-MK" dirty="0"/>
          </a:p>
        </p:txBody>
      </p:sp>
    </p:spTree>
    <p:extLst>
      <p:ext uri="{BB962C8B-B14F-4D97-AF65-F5344CB8AC3E}">
        <p14:creationId xmlns:p14="http://schemas.microsoft.com/office/powerpoint/2010/main" val="18847574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Зошто се битни ПИС</a:t>
            </a:r>
            <a:endParaRPr lang="mk-MK" dirty="0"/>
          </a:p>
        </p:txBody>
      </p:sp>
      <p:sp>
        <p:nvSpPr>
          <p:cNvPr id="3" name="Content Placeholder 2"/>
          <p:cNvSpPr>
            <a:spLocks noGrp="1"/>
          </p:cNvSpPr>
          <p:nvPr>
            <p:ph idx="1"/>
          </p:nvPr>
        </p:nvSpPr>
        <p:spPr/>
        <p:txBody>
          <a:bodyPr/>
          <a:lstStyle/>
          <a:p>
            <a:r>
              <a:rPr lang="mk-MK" altLang="mk-MK" dirty="0"/>
              <a:t>Доделување на определени ексклузивни овластувања – да се спречат другите нешто да направат ( негативно право) </a:t>
            </a:r>
          </a:p>
          <a:p>
            <a:r>
              <a:rPr lang="mk-MK" altLang="mk-MK" dirty="0"/>
              <a:t>Можност за заштита во случај на повреда </a:t>
            </a:r>
          </a:p>
          <a:p>
            <a:r>
              <a:rPr lang="mk-MK" altLang="mk-MK" dirty="0"/>
              <a:t>Воспоставување на системи на минимални права – правна сигурност и еднаквост на меѓународно ново </a:t>
            </a:r>
          </a:p>
          <a:p>
            <a:pPr marL="0" indent="0">
              <a:buNone/>
            </a:pPr>
            <a:endParaRPr lang="mk-MK" dirty="0"/>
          </a:p>
        </p:txBody>
      </p:sp>
    </p:spTree>
    <p:extLst>
      <p:ext uri="{BB962C8B-B14F-4D97-AF65-F5344CB8AC3E}">
        <p14:creationId xmlns:p14="http://schemas.microsoft.com/office/powerpoint/2010/main" val="33512781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mk-MK" dirty="0" smtClean="0"/>
              <a:t>ФОНД ЗА ЕКВИТИ И МЕЗАНИН ИНВЕСТИЦИИ</a:t>
            </a:r>
            <a:endParaRPr lang="mk-MK" dirty="0"/>
          </a:p>
        </p:txBody>
      </p:sp>
      <p:sp>
        <p:nvSpPr>
          <p:cNvPr id="3" name="Content Placeholder 2"/>
          <p:cNvSpPr>
            <a:spLocks noGrp="1"/>
          </p:cNvSpPr>
          <p:nvPr>
            <p:ph idx="1"/>
          </p:nvPr>
        </p:nvSpPr>
        <p:spPr/>
        <p:txBody>
          <a:bodyPr>
            <a:normAutofit fontScale="77500" lnSpcReduction="20000"/>
          </a:bodyPr>
          <a:lstStyle/>
          <a:p>
            <a:r>
              <a:rPr lang="mk-MK" dirty="0"/>
              <a:t>Фондот за еквити и мезанин инвестиции се основа од Фондот за иновации и технолошки развој.</a:t>
            </a:r>
          </a:p>
          <a:p>
            <a:r>
              <a:rPr lang="mk-MK" dirty="0"/>
              <a:t>Фондот за еквити и мезанин инвестиции се регистрира во Регистарот за фондови на Република Македонија што се води во Комисијата за хартии од вредност, а пријавата за запишување ја поднесува Фондот за иновации и технолошки развој.</a:t>
            </a:r>
          </a:p>
          <a:p>
            <a:r>
              <a:rPr lang="mk-MK" dirty="0"/>
              <a:t>Големината на Фондот за еквити и мезанин инвестиции изнесува најмалку 300.000 евра во денарска противвредност.</a:t>
            </a:r>
          </a:p>
          <a:p>
            <a:r>
              <a:rPr lang="mk-MK" dirty="0"/>
              <a:t>На Фондот за еквити и мезанин инвестиции не се применуваат одредбите од Законот за инвестициски фондови.</a:t>
            </a:r>
          </a:p>
          <a:p>
            <a:pPr marL="0" indent="0">
              <a:buNone/>
            </a:pPr>
            <a:endParaRPr lang="mk-MK" dirty="0"/>
          </a:p>
        </p:txBody>
      </p:sp>
    </p:spTree>
    <p:extLst>
      <p:ext uri="{BB962C8B-B14F-4D97-AF65-F5344CB8AC3E}">
        <p14:creationId xmlns:p14="http://schemas.microsoft.com/office/powerpoint/2010/main" val="3112524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ДРУШТВО ЗА УПРАВУВАЊЕ</a:t>
            </a:r>
            <a:endParaRPr lang="mk-MK" dirty="0"/>
          </a:p>
        </p:txBody>
      </p:sp>
      <p:sp>
        <p:nvSpPr>
          <p:cNvPr id="3" name="Content Placeholder 2"/>
          <p:cNvSpPr>
            <a:spLocks noGrp="1"/>
          </p:cNvSpPr>
          <p:nvPr>
            <p:ph idx="1"/>
          </p:nvPr>
        </p:nvSpPr>
        <p:spPr/>
        <p:txBody>
          <a:bodyPr>
            <a:normAutofit lnSpcReduction="10000"/>
          </a:bodyPr>
          <a:lstStyle/>
          <a:p>
            <a:r>
              <a:rPr lang="mk-MK" dirty="0"/>
              <a:t>Со Фондот за еквити и мезанин инвестиции управува друштво за управување со приватни фондови, под услови и на начин утврдени во Законот за инвестициски фондови.</a:t>
            </a:r>
          </a:p>
          <a:p>
            <a:r>
              <a:rPr lang="mk-MK" dirty="0"/>
              <a:t>По исклучок на одредбите од Законот за инвестициски фондови, Статутот и проспектот на Фондот за еквити и мезанин ги донесува Фондот.</a:t>
            </a:r>
          </a:p>
          <a:p>
            <a:pPr marL="0" indent="0">
              <a:buNone/>
            </a:pPr>
            <a:endParaRPr lang="mk-MK" dirty="0"/>
          </a:p>
        </p:txBody>
      </p:sp>
    </p:spTree>
    <p:extLst>
      <p:ext uri="{BB962C8B-B14F-4D97-AF65-F5344CB8AC3E}">
        <p14:creationId xmlns:p14="http://schemas.microsoft.com/office/powerpoint/2010/main" val="32707189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mk-MK" sz="2700" dirty="0" smtClean="0"/>
              <a:t/>
            </a:r>
            <a:br>
              <a:rPr lang="mk-MK" sz="2700" dirty="0" smtClean="0"/>
            </a:br>
            <a:r>
              <a:rPr lang="mk-MK" sz="2700" dirty="0"/>
              <a:t/>
            </a:r>
            <a:br>
              <a:rPr lang="mk-MK" sz="2700" dirty="0"/>
            </a:br>
            <a:r>
              <a:rPr lang="mk-MK" sz="2700" dirty="0" smtClean="0"/>
              <a:t>Фондот </a:t>
            </a:r>
            <a:r>
              <a:rPr lang="mk-MK" sz="2700" dirty="0"/>
              <a:t>може да инвестира средства и во приватни фондови, под услови и на начин утврдени со Законот за инвестициски фондови</a:t>
            </a:r>
            <a:r>
              <a:rPr lang="mk-MK" dirty="0"/>
              <a:t>.</a:t>
            </a:r>
            <a:br>
              <a:rPr lang="mk-MK" dirty="0"/>
            </a:br>
            <a:endParaRPr lang="mk-MK" dirty="0"/>
          </a:p>
        </p:txBody>
      </p:sp>
      <p:sp>
        <p:nvSpPr>
          <p:cNvPr id="3" name="Content Placeholder 2"/>
          <p:cNvSpPr>
            <a:spLocks noGrp="1"/>
          </p:cNvSpPr>
          <p:nvPr>
            <p:ph idx="1"/>
          </p:nvPr>
        </p:nvSpPr>
        <p:spPr/>
        <p:txBody>
          <a:bodyPr>
            <a:normAutofit fontScale="77500" lnSpcReduction="20000"/>
          </a:bodyPr>
          <a:lstStyle/>
          <a:p>
            <a:r>
              <a:rPr lang="mk-MK" dirty="0" smtClean="0"/>
              <a:t>Инвестирањето </a:t>
            </a:r>
            <a:r>
              <a:rPr lang="mk-MK" dirty="0"/>
              <a:t>на средствата од страна на Фондот е во форма на вложување на почетен капитал за формирање на приватен фонд, но не повеќе од една третина од вкупната големина на Фондот.</a:t>
            </a:r>
          </a:p>
          <a:p>
            <a:r>
              <a:rPr lang="mk-MK" dirty="0"/>
              <a:t>Фондот може да понуди дополнителни стимулации за привлекување на инвеститори во приватните фондови. Дополнителните стимулации се однесуваат на давање на повластени права на инвеститорите во однос на заштита на дел од загубата на вложените средства, давање на повластени права на инвеститорите од аспект на гарантирање на приоритетен поврат на вложените средства и/или гарантирање на повластена стапка на поврат на вложените средства.</a:t>
            </a:r>
          </a:p>
          <a:p>
            <a:pPr marL="0" indent="0">
              <a:buNone/>
            </a:pPr>
            <a:endParaRPr lang="mk-MK" dirty="0"/>
          </a:p>
        </p:txBody>
      </p:sp>
    </p:spTree>
    <p:extLst>
      <p:ext uri="{BB962C8B-B14F-4D97-AF65-F5344CB8AC3E}">
        <p14:creationId xmlns:p14="http://schemas.microsoft.com/office/powerpoint/2010/main" val="31476982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Економски аргументи</a:t>
            </a:r>
            <a:endParaRPr lang="mk-MK" dirty="0"/>
          </a:p>
        </p:txBody>
      </p:sp>
      <p:sp>
        <p:nvSpPr>
          <p:cNvPr id="3" name="Content Placeholder 2"/>
          <p:cNvSpPr>
            <a:spLocks noGrp="1"/>
          </p:cNvSpPr>
          <p:nvPr>
            <p:ph idx="1"/>
          </p:nvPr>
        </p:nvSpPr>
        <p:spPr/>
        <p:txBody>
          <a:bodyPr>
            <a:normAutofit fontScale="92500" lnSpcReduction="20000"/>
          </a:bodyPr>
          <a:lstStyle/>
          <a:p>
            <a:pPr>
              <a:spcBef>
                <a:spcPts val="0"/>
              </a:spcBef>
              <a:buFont typeface="Wingdings 2"/>
              <a:buChar char=""/>
              <a:defRPr/>
            </a:pPr>
            <a:r>
              <a:rPr lang="mk-MK" dirty="0"/>
              <a:t>Создавањето на определени производи бара сериозни вложувања во истражување и развој. Овие вложување единствено може да се вратат доколку на претпријатијата/индивидуалците им се овозможи систем преку кои тие ќе бидат носители на исклучиви права во определен временски период.</a:t>
            </a:r>
          </a:p>
          <a:p>
            <a:pPr>
              <a:spcBef>
                <a:spcPts val="0"/>
              </a:spcBef>
              <a:buFont typeface="Wingdings 2"/>
              <a:buChar char=""/>
              <a:defRPr/>
            </a:pPr>
            <a:r>
              <a:rPr lang="mk-MK" dirty="0"/>
              <a:t>Производството и пласманот на стоки и услуги непосредно се поврзани со правата на индустриска сопственост </a:t>
            </a:r>
          </a:p>
          <a:p>
            <a:pPr marL="0" indent="0">
              <a:buNone/>
            </a:pPr>
            <a:endParaRPr lang="mk-MK" dirty="0"/>
          </a:p>
        </p:txBody>
      </p:sp>
    </p:spTree>
    <p:extLst>
      <p:ext uri="{BB962C8B-B14F-4D97-AF65-F5344CB8AC3E}">
        <p14:creationId xmlns:p14="http://schemas.microsoft.com/office/powerpoint/2010/main" val="17051640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Економски аргументи</a:t>
            </a:r>
            <a:endParaRPr lang="mk-MK" dirty="0"/>
          </a:p>
        </p:txBody>
      </p:sp>
      <p:sp>
        <p:nvSpPr>
          <p:cNvPr id="3" name="Content Placeholder 2"/>
          <p:cNvSpPr>
            <a:spLocks noGrp="1"/>
          </p:cNvSpPr>
          <p:nvPr>
            <p:ph idx="1"/>
          </p:nvPr>
        </p:nvSpPr>
        <p:spPr/>
        <p:txBody>
          <a:bodyPr>
            <a:normAutofit fontScale="62500" lnSpcReduction="20000"/>
          </a:bodyPr>
          <a:lstStyle/>
          <a:p>
            <a:pPr>
              <a:spcBef>
                <a:spcPts val="0"/>
              </a:spcBef>
              <a:buFont typeface="Wingdings 2"/>
              <a:buChar char=""/>
              <a:defRPr/>
            </a:pPr>
            <a:r>
              <a:rPr lang="mk-MK" dirty="0"/>
              <a:t>Преку ИС се создадат услови претпријатието </a:t>
            </a:r>
            <a:r>
              <a:rPr lang="mk-MK" b="1" dirty="0"/>
              <a:t>да ја зајакне својата позиција на пазарот </a:t>
            </a:r>
            <a:endParaRPr lang="mk-MK" dirty="0"/>
          </a:p>
          <a:p>
            <a:pPr marL="640080" lvl="1">
              <a:defRPr/>
            </a:pPr>
            <a:r>
              <a:rPr lang="mk-MK" dirty="0"/>
              <a:t>ИС дава ексклузивни права на ограничен временски период </a:t>
            </a:r>
          </a:p>
          <a:p>
            <a:pPr marL="640080" lvl="1">
              <a:defRPr/>
            </a:pPr>
            <a:r>
              <a:rPr lang="mk-MK" dirty="0"/>
              <a:t>Се</a:t>
            </a:r>
            <a:r>
              <a:rPr lang="mk-MK" b="1" dirty="0"/>
              <a:t> </a:t>
            </a:r>
            <a:r>
              <a:rPr lang="mk-MK" dirty="0"/>
              <a:t>спречуваат другите компании да ги копираат или имитираат делата коишто се заштитени со ИС</a:t>
            </a:r>
          </a:p>
          <a:p>
            <a:pPr>
              <a:spcBef>
                <a:spcPts val="0"/>
              </a:spcBef>
              <a:buFont typeface="Wingdings 2"/>
              <a:buChar char=""/>
              <a:defRPr/>
            </a:pPr>
            <a:r>
              <a:rPr lang="mk-MK" b="1" dirty="0"/>
              <a:t>Пристап до нови пазари преку лиценцирање, франшизинг, или воспоставување заеднички потфати, или други договори со други компании. </a:t>
            </a:r>
          </a:p>
          <a:p>
            <a:pPr marL="640080" lvl="1">
              <a:defRPr/>
            </a:pPr>
            <a:r>
              <a:rPr lang="mk-MK" dirty="0"/>
              <a:t>Правата на ИС им овозможуваат на компаниите  да преговараат за склучување договори со други компании за производство, маркетинг, дистрибуција и доставување стоки и услуги на странски пазари. </a:t>
            </a:r>
          </a:p>
          <a:p>
            <a:pPr marL="640080" lvl="1">
              <a:defRPr/>
            </a:pPr>
            <a:r>
              <a:rPr lang="mk-MK" dirty="0"/>
              <a:t>Првата на ИС овозможат поголема сила за нагодување кога едно претпријатие побарува лиценца од други компании коишто може да бидат заинтересирани за технологијата за која Вие  имате заштитено права, за авторските дела, за дизајни, трговски марки и сл. </a:t>
            </a:r>
          </a:p>
          <a:p>
            <a:pPr marL="0" indent="0">
              <a:buNone/>
            </a:pPr>
            <a:endParaRPr lang="mk-MK" dirty="0"/>
          </a:p>
        </p:txBody>
      </p:sp>
    </p:spTree>
    <p:extLst>
      <p:ext uri="{BB962C8B-B14F-4D97-AF65-F5344CB8AC3E}">
        <p14:creationId xmlns:p14="http://schemas.microsoft.com/office/powerpoint/2010/main" val="35152548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mk-MK" sz="2800" dirty="0"/>
              <a:t>Што покажа студијата на ЕПО и ОХИМ од 2013 година </a:t>
            </a:r>
            <a:br>
              <a:rPr lang="mk-MK" sz="2800" dirty="0"/>
            </a:br>
            <a:r>
              <a:rPr lang="mk-MK" sz="2800" dirty="0"/>
              <a:t>за квантификацијата на значењето на ПИС во европското стопанство</a:t>
            </a:r>
          </a:p>
        </p:txBody>
      </p:sp>
      <p:sp>
        <p:nvSpPr>
          <p:cNvPr id="3" name="Content Placeholder 2"/>
          <p:cNvSpPr>
            <a:spLocks noGrp="1"/>
          </p:cNvSpPr>
          <p:nvPr>
            <p:ph idx="1"/>
          </p:nvPr>
        </p:nvSpPr>
        <p:spPr/>
        <p:txBody>
          <a:bodyPr>
            <a:normAutofit fontScale="77500" lnSpcReduction="20000"/>
          </a:bodyPr>
          <a:lstStyle/>
          <a:p>
            <a:pPr marL="0" indent="0">
              <a:buNone/>
            </a:pPr>
            <a:r>
              <a:rPr lang="mk-MK" dirty="0"/>
              <a:t>Оваа студија е прва студија која го квантифицира севкупниот придонес на индустриите  што интензивно ги користат ПИС  во стопанството на ЕУ и тоа во поглед на обимот на производство, вработувањето платите трговскиот промет земајќи ги предвид главните права на интелектуална сопственост трговските марки,  индустрискиот дизајн и ознаките на потекло на производите</a:t>
            </a:r>
            <a:r>
              <a:rPr lang="en-US" dirty="0"/>
              <a:t> </a:t>
            </a:r>
            <a:r>
              <a:rPr lang="mk-MK" dirty="0"/>
              <a:t>!</a:t>
            </a:r>
            <a:endParaRPr lang="en-US" dirty="0"/>
          </a:p>
          <a:p>
            <a:pPr marL="0" indent="0">
              <a:buNone/>
            </a:pPr>
            <a:r>
              <a:rPr lang="mk-MK" dirty="0"/>
              <a:t>И покрај конзервативниот пристап кои се одразува со строга методологија главните резултати се многу импересивни:  индустриите што интензивно ги користат</a:t>
            </a:r>
            <a:r>
              <a:rPr lang="en-US" dirty="0"/>
              <a:t> </a:t>
            </a:r>
            <a:r>
              <a:rPr lang="mk-MK" dirty="0"/>
              <a:t>ПИС создаваат </a:t>
            </a:r>
            <a:r>
              <a:rPr lang="mk-MK" b="1" u="sng" dirty="0"/>
              <a:t>повеќе од една четвртина на работни места </a:t>
            </a:r>
            <a:r>
              <a:rPr lang="mk-MK" dirty="0"/>
              <a:t>и </a:t>
            </a:r>
            <a:r>
              <a:rPr lang="mk-MK" b="1" u="sng" dirty="0"/>
              <a:t>повеќе од една третина на стопанската активност во ЕУ</a:t>
            </a:r>
            <a:endParaRPr lang="en-US" b="1" u="sng" dirty="0"/>
          </a:p>
          <a:p>
            <a:endParaRPr lang="mk-MK" dirty="0"/>
          </a:p>
        </p:txBody>
      </p:sp>
    </p:spTree>
    <p:extLst>
      <p:ext uri="{BB962C8B-B14F-4D97-AF65-F5344CB8AC3E}">
        <p14:creationId xmlns:p14="http://schemas.microsoft.com/office/powerpoint/2010/main" val="28716819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k-MK" dirty="0" smtClean="0"/>
              <a:t>Што уште кажуваат бројките ?</a:t>
            </a:r>
            <a:endParaRPr lang="mk-MK" dirty="0"/>
          </a:p>
        </p:txBody>
      </p:sp>
      <p:sp>
        <p:nvSpPr>
          <p:cNvPr id="3" name="Content Placeholder 2"/>
          <p:cNvSpPr>
            <a:spLocks noGrp="1"/>
          </p:cNvSpPr>
          <p:nvPr>
            <p:ph idx="1"/>
          </p:nvPr>
        </p:nvSpPr>
        <p:spPr/>
        <p:txBody>
          <a:bodyPr>
            <a:normAutofit fontScale="92500"/>
          </a:bodyPr>
          <a:lstStyle/>
          <a:p>
            <a:pPr marL="0" indent="0">
              <a:buNone/>
            </a:pPr>
            <a:r>
              <a:rPr lang="mk-MK" dirty="0"/>
              <a:t>Европската патентна канцеларија</a:t>
            </a:r>
            <a:r>
              <a:rPr lang="en-US" dirty="0"/>
              <a:t>(EPO)</a:t>
            </a:r>
            <a:r>
              <a:rPr lang="mk-MK" dirty="0"/>
              <a:t> во</a:t>
            </a:r>
            <a:r>
              <a:rPr lang="en-US" dirty="0"/>
              <a:t> 2013</a:t>
            </a:r>
            <a:r>
              <a:rPr lang="mk-MK" dirty="0"/>
              <a:t> година примил повеќе од </a:t>
            </a:r>
            <a:r>
              <a:rPr lang="en-US" dirty="0"/>
              <a:t>265 000</a:t>
            </a:r>
            <a:r>
              <a:rPr lang="mk-MK" dirty="0"/>
              <a:t> патентни пријави што е за </a:t>
            </a:r>
            <a:r>
              <a:rPr lang="en-US" dirty="0"/>
              <a:t>2,8% </a:t>
            </a:r>
            <a:r>
              <a:rPr lang="mk-MK" dirty="0"/>
              <a:t> зголемување во однос на </a:t>
            </a:r>
            <a:r>
              <a:rPr lang="en-US" dirty="0"/>
              <a:t> 2012</a:t>
            </a:r>
            <a:r>
              <a:rPr lang="mk-MK" dirty="0"/>
              <a:t> година и нов рекорд на сите времиња</a:t>
            </a:r>
          </a:p>
          <a:p>
            <a:pPr marL="0" indent="0">
              <a:buNone/>
            </a:pPr>
            <a:r>
              <a:rPr lang="mk-MK" dirty="0"/>
              <a:t>Во минатат година по спроведените постапки одобрени се и објавени </a:t>
            </a:r>
            <a:r>
              <a:rPr lang="en-US" dirty="0"/>
              <a:t>66 700</a:t>
            </a:r>
            <a:r>
              <a:rPr lang="mk-MK" dirty="0"/>
              <a:t> патенти што е за</a:t>
            </a:r>
            <a:r>
              <a:rPr lang="en-US" dirty="0"/>
              <a:t> 1,7% </a:t>
            </a:r>
            <a:r>
              <a:rPr lang="mk-MK" dirty="0"/>
              <a:t>повеќе од </a:t>
            </a:r>
            <a:r>
              <a:rPr lang="en-US" dirty="0"/>
              <a:t> 2012</a:t>
            </a:r>
            <a:r>
              <a:rPr lang="mk-MK" dirty="0"/>
              <a:t> година</a:t>
            </a:r>
          </a:p>
          <a:p>
            <a:pPr marL="0" indent="0">
              <a:buNone/>
            </a:pPr>
            <a:r>
              <a:rPr lang="en-US" dirty="0"/>
              <a:t> 4 </a:t>
            </a:r>
            <a:r>
              <a:rPr lang="mk-MK" dirty="0"/>
              <a:t> години по ред во ЕУ расте бројот на патентни пријави</a:t>
            </a:r>
            <a:endParaRPr lang="en-US" dirty="0"/>
          </a:p>
          <a:p>
            <a:pPr marL="0" indent="0">
              <a:buNone/>
            </a:pPr>
            <a:endParaRPr lang="mk-MK" dirty="0"/>
          </a:p>
        </p:txBody>
      </p:sp>
    </p:spTree>
    <p:extLst>
      <p:ext uri="{BB962C8B-B14F-4D97-AF65-F5344CB8AC3E}">
        <p14:creationId xmlns:p14="http://schemas.microsoft.com/office/powerpoint/2010/main" val="3198417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mk-MK" sz="3200" dirty="0" smtClean="0"/>
              <a:t>КОМПАРАТИВНИ ИСКУСТВА ЗА ПОВРЗУВАЊЕ НА НАУКАТА-БИЗНИС ЗАЕДНИЦАТА</a:t>
            </a:r>
            <a:endParaRPr lang="mk-MK" sz="3200" dirty="0"/>
          </a:p>
        </p:txBody>
      </p:sp>
      <p:sp>
        <p:nvSpPr>
          <p:cNvPr id="3" name="Content Placeholder 2"/>
          <p:cNvSpPr>
            <a:spLocks noGrp="1"/>
          </p:cNvSpPr>
          <p:nvPr>
            <p:ph idx="1"/>
          </p:nvPr>
        </p:nvSpPr>
        <p:spPr/>
        <p:txBody>
          <a:bodyPr>
            <a:normAutofit fontScale="92500" lnSpcReduction="10000"/>
          </a:bodyPr>
          <a:lstStyle/>
          <a:p>
            <a:r>
              <a:rPr lang="mk-MK" dirty="0"/>
              <a:t>За Република Македонија  е битно да се видат компаративните искуства на  многу земји во кои истражувачките институции креираа систем на наградување каде иноваторот добива дел од профитот остварен со лиценцирање или извезување на иновациите. Илустративен модел е оној каде профитот се дели подеднакво помеѓу истражувачот, истражувачката институција и нивниот бизнис партнер</a:t>
            </a:r>
            <a:r>
              <a:rPr lang="mk-MK" dirty="0" smtClean="0"/>
              <a:t>.. </a:t>
            </a:r>
            <a:endParaRPr lang="mk-MK" dirty="0"/>
          </a:p>
          <a:p>
            <a:pPr marL="0" indent="0">
              <a:buNone/>
            </a:pPr>
            <a:endParaRPr lang="mk-MK" dirty="0"/>
          </a:p>
        </p:txBody>
      </p:sp>
    </p:spTree>
    <p:extLst>
      <p:ext uri="{BB962C8B-B14F-4D97-AF65-F5344CB8AC3E}">
        <p14:creationId xmlns:p14="http://schemas.microsoft.com/office/powerpoint/2010/main" val="5859399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255</TotalTime>
  <Words>2892</Words>
  <Application>Microsoft Office PowerPoint</Application>
  <PresentationFormat>On-screen Show (4:3)</PresentationFormat>
  <Paragraphs>168</Paragraphs>
  <Slides>42</Slides>
  <Notes>0</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Office Theme</vt:lpstr>
      <vt:lpstr>ПРАВНА РАМКА ЗА ПРОМОЦИЈА НА ЕКОНОМИЈА НА ЗНАЕЊА И КОМЕРЦИЈАЛИЗАЦИЈА НА ПРАВАТА ОД ИНТЕЛЕКТУАЛНА СОПСТВЕНОСТ </vt:lpstr>
      <vt:lpstr>ЕКОНОМИЈА НА ЗНАЕЊЕ</vt:lpstr>
      <vt:lpstr>ЕКОНОМИЈА НА ЗНАЕЊЕ</vt:lpstr>
      <vt:lpstr>Зошто се битни ПИС</vt:lpstr>
      <vt:lpstr>Економски аргументи</vt:lpstr>
      <vt:lpstr>Економски аргументи</vt:lpstr>
      <vt:lpstr>Што покажа студијата на ЕПО и ОХИМ од 2013 година  за квантификацијата на значењето на ПИС во европското стопанство</vt:lpstr>
      <vt:lpstr>Што уште кажуваат бројките ?</vt:lpstr>
      <vt:lpstr>КОМПАРАТИВНИ ИСКУСТВА ЗА ПОВРЗУВАЊЕ НА НАУКАТА-БИЗНИС ЗАЕДНИЦАТА</vt:lpstr>
      <vt:lpstr>НАУКА-БИЗНИС ЗАЕДНИЦА</vt:lpstr>
      <vt:lpstr>ЗАКОН ЗА ВИСОКО ОБРАЗОВАНИЕ</vt:lpstr>
      <vt:lpstr>ДРЖАВНА ПОМОШ</vt:lpstr>
      <vt:lpstr>ПОЗИТИВНО ПРАВО</vt:lpstr>
      <vt:lpstr>ПОЗИТИВНО ПРАВО</vt:lpstr>
      <vt:lpstr>ПРОЕКТИ НА ВЛАДАТА</vt:lpstr>
      <vt:lpstr>ПРОЕКТИ НА ВЛАДАТА</vt:lpstr>
      <vt:lpstr>ПРОЕКТИ НА ВЛАДАТА</vt:lpstr>
      <vt:lpstr>ПРОЕКТИ НА ВЛАДАТА</vt:lpstr>
      <vt:lpstr>ПРОЕКТИ НА ВЛАДАТА</vt:lpstr>
      <vt:lpstr>ЗАКОНОТ ЗА ИНОВАЦИСКА ДЕЈНОСТ ОД МАЈ 2013</vt:lpstr>
      <vt:lpstr>ПИС-ИНОВАЦИИ ВО ЕКОНОМИЈА НА ЗНАЕЊЕ</vt:lpstr>
      <vt:lpstr>„Иновациска дејност“</vt:lpstr>
      <vt:lpstr>ИНОВАЦИЈА</vt:lpstr>
      <vt:lpstr>ИНОВАЦИЈА</vt:lpstr>
      <vt:lpstr>ИНОВАЦИЈА</vt:lpstr>
      <vt:lpstr>СТРАТЕГИЈА ЗА ИНОВАЦИИ</vt:lpstr>
      <vt:lpstr>КОМИТЕТ</vt:lpstr>
      <vt:lpstr>НЕКОЛКУ ПОИМИ ОД ТОЛКОВНИКОТ НА ОВОЈ ЗАКОН?</vt:lpstr>
      <vt:lpstr>КЛУЧНИ ИГРАЧИ</vt:lpstr>
      <vt:lpstr>ЧЛЕН 15</vt:lpstr>
      <vt:lpstr>КЛУЧНИ ИГРАЧИ-Субјект за давање на инфраструктурна поддршка за вршење на иновациска дејност </vt:lpstr>
      <vt:lpstr>КЛУЧНИТЕ ИГРАЧИ-СЕ ЗАПИШУВААТ ВО БАЗАТА </vt:lpstr>
      <vt:lpstr>СРЕДСТВА</vt:lpstr>
      <vt:lpstr> Државна помош Член 20 </vt:lpstr>
      <vt:lpstr> Фонд за иновации и технолoшки развој (во натамошниот текст: Фондот). </vt:lpstr>
      <vt:lpstr> Фондот доделува средства преку следниве инструменти за поддршка:  </vt:lpstr>
      <vt:lpstr>Фондот развива и врши услуги и доделува финансиски средства согласно со стратегијата за иновации и програмите за работа на Фондот </vt:lpstr>
      <vt:lpstr>ПРИХОДИ НА ФОНДОТ</vt:lpstr>
      <vt:lpstr>НЕЈАСНО</vt:lpstr>
      <vt:lpstr>ФОНД ЗА ЕКВИТИ И МЕЗАНИН ИНВЕСТИЦИИ</vt:lpstr>
      <vt:lpstr>ДРУШТВО ЗА УПРАВУВАЊЕ</vt:lpstr>
      <vt:lpstr>  Фондот може да инвестира средства и во приватни фондови, под услови и на начин утврдени со Законот за инвестициски фондови.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Jadranka</dc:creator>
  <cp:lastModifiedBy>Jadranka</cp:lastModifiedBy>
  <cp:revision>26</cp:revision>
  <dcterms:created xsi:type="dcterms:W3CDTF">2014-05-19T07:34:57Z</dcterms:created>
  <dcterms:modified xsi:type="dcterms:W3CDTF">2014-05-19T20:02:17Z</dcterms:modified>
</cp:coreProperties>
</file>