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71" r:id="rId1"/>
  </p:sldMasterIdLst>
  <p:notesMasterIdLst>
    <p:notesMasterId r:id="rId34"/>
  </p:notesMasterIdLst>
  <p:handoutMasterIdLst>
    <p:handoutMasterId r:id="rId35"/>
  </p:handoutMasterIdLst>
  <p:sldIdLst>
    <p:sldId id="256" r:id="rId2"/>
    <p:sldId id="292" r:id="rId3"/>
    <p:sldId id="262" r:id="rId4"/>
    <p:sldId id="272" r:id="rId5"/>
    <p:sldId id="263" r:id="rId6"/>
    <p:sldId id="264" r:id="rId7"/>
    <p:sldId id="273" r:id="rId8"/>
    <p:sldId id="275" r:id="rId9"/>
    <p:sldId id="284" r:id="rId10"/>
    <p:sldId id="274" r:id="rId11"/>
    <p:sldId id="285" r:id="rId12"/>
    <p:sldId id="286" r:id="rId13"/>
    <p:sldId id="259" r:id="rId14"/>
    <p:sldId id="283" r:id="rId15"/>
    <p:sldId id="276" r:id="rId16"/>
    <p:sldId id="279" r:id="rId17"/>
    <p:sldId id="288" r:id="rId18"/>
    <p:sldId id="294" r:id="rId19"/>
    <p:sldId id="261" r:id="rId20"/>
    <p:sldId id="267" r:id="rId21"/>
    <p:sldId id="266" r:id="rId22"/>
    <p:sldId id="257" r:id="rId23"/>
    <p:sldId id="293" r:id="rId24"/>
    <p:sldId id="258" r:id="rId25"/>
    <p:sldId id="278" r:id="rId26"/>
    <p:sldId id="282" r:id="rId27"/>
    <p:sldId id="281" r:id="rId28"/>
    <p:sldId id="268" r:id="rId29"/>
    <p:sldId id="271" r:id="rId30"/>
    <p:sldId id="270" r:id="rId31"/>
    <p:sldId id="290" r:id="rId32"/>
    <p:sldId id="291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59E8"/>
    <a:srgbClr val="CC4A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572" autoAdjust="0"/>
  </p:normalViewPr>
  <p:slideViewPr>
    <p:cSldViewPr snapToGrid="0" snapToObjects="1">
      <p:cViewPr>
        <p:scale>
          <a:sx n="75" d="100"/>
          <a:sy n="75" d="100"/>
        </p:scale>
        <p:origin x="-2352" y="-3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Relationship Id="rId2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EBE92-2E12-784D-808D-D6163E3108EE}" type="datetimeFigureOut">
              <a:rPr lang="en-US" smtClean="0"/>
              <a:t>5/20/14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62F27-465C-AF41-A7F7-8A8C5331B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2951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E1CCD-9449-5A4C-BA13-6EC8A3223C31}" type="datetimeFigureOut">
              <a:rPr lang="en-US" smtClean="0"/>
              <a:t>5/20/14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4D8F8-1B37-4545-ADF9-3687C82F7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556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mk-MK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mk-MK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CB2A054-BCD0-4D98-8A78-A4B42B11480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mk-MK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293D7-8942-A745-B6C0-88A4F267B399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Conference </a:t>
            </a:r>
            <a:r>
              <a:rPr lang="en-GB" dirty="0" smtClean="0"/>
              <a:t>CREATING MARKETS FROM RESEARCH RESULTS</a:t>
            </a:r>
            <a:endParaRPr lang="ru-RU" dirty="0" smtClean="0"/>
          </a:p>
          <a:p>
            <a:r>
              <a:rPr lang="en-US" dirty="0" smtClean="0"/>
              <a:t>Skopje, Macedonia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1341" y="449005"/>
            <a:ext cx="7808976" cy="1088136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marL="0" algn="l" defTabSz="914400" rtl="0" eaLnBrk="1" latinLnBrk="0" hangingPunct="1">
              <a:lnSpc>
                <a:spcPts val="4600"/>
              </a:lnSpc>
              <a:spcBef>
                <a:spcPct val="0"/>
              </a:spcBef>
              <a:buNone/>
              <a:defRPr sz="4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05" y="1532427"/>
            <a:ext cx="7754112" cy="48463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13" name="Rectangle 12"/>
          <p:cNvSpPr/>
          <p:nvPr/>
        </p:nvSpPr>
        <p:spPr>
          <a:xfrm>
            <a:off x="284163" y="6227064"/>
            <a:ext cx="8574087" cy="173736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941" y="1298762"/>
            <a:ext cx="4069080" cy="1162050"/>
          </a:xfrm>
          <a:noFill/>
        </p:spPr>
        <p:txBody>
          <a:bodyPr anchor="b">
            <a:noAutofit/>
          </a:bodyPr>
          <a:lstStyle>
            <a:lvl1pPr algn="ctr">
              <a:defRPr sz="3200" b="1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567" y="914400"/>
            <a:ext cx="4069080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8941" y="2456329"/>
            <a:ext cx="4069080" cy="318247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42B1BEA-1AA8-E741-82D1-9D6910D85E97}" type="datetime1">
              <a:rPr lang="en-US" smtClean="0"/>
              <a:t>5/20/14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800600"/>
            <a:ext cx="8360242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199"/>
            <a:ext cx="8577072" cy="43525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67338"/>
            <a:ext cx="8304213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B1A746F-6CF0-4A4E-958F-A0E6F1C94969}" type="datetime1">
              <a:rPr lang="en-US" smtClean="0"/>
              <a:t>5/20/14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8"/>
          <p:cNvGrpSpPr/>
          <p:nvPr/>
        </p:nvGrpSpPr>
        <p:grpSpPr>
          <a:xfrm>
            <a:off x="284163" y="4280647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4778189"/>
            <a:ext cx="8360242" cy="566738"/>
          </a:xfrm>
          <a:noFill/>
        </p:spPr>
        <p:txBody>
          <a:bodyPr anchor="b">
            <a:normAutofit/>
          </a:bodyPr>
          <a:lstStyle>
            <a:lvl1pPr algn="l">
              <a:defRPr sz="2800" b="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4163" y="457200"/>
            <a:ext cx="8577072" cy="38221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099" y="5344927"/>
            <a:ext cx="8304213" cy="804862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CCC39F8-0516-F64B-8262-1A344F804A60}" type="datetime1">
              <a:rPr lang="en-US" smtClean="0"/>
              <a:t>5/20/14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eaLnBrk="1" latinLnBrk="0" hangingPunct="1"/>
            <a:r>
              <a:rPr kumimoji="0" lang="hr-HR" sz="1000" smtClean="0">
                <a:solidFill>
                  <a:schemeClr val="tx2">
                    <a:shade val="50000"/>
                  </a:schemeClr>
                </a:solidFill>
              </a:rPr>
              <a:t>Conference CREATING MARKETS FROM RESEARCH RESULTS Skopje, Macedonia</a:t>
            </a:r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, Picture,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914400"/>
            <a:ext cx="5195047" cy="52117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AC7AF5B-970B-C34F-91DB-9252E04235CD}" type="datetime1">
              <a:rPr lang="en-US" smtClean="0"/>
              <a:t>5/20/14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eaLnBrk="1" latinLnBrk="0" hangingPunct="1"/>
            <a:r>
              <a:rPr kumimoji="0" lang="hr-HR" sz="1000" smtClean="0">
                <a:solidFill>
                  <a:schemeClr val="tx2">
                    <a:shade val="50000"/>
                  </a:schemeClr>
                </a:solidFill>
              </a:rPr>
              <a:t>Conference CREATING MARKETS FROM RESEARCH RESULTS Skopje, Macedonia</a:t>
            </a:r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4163" y="4267200"/>
            <a:ext cx="2743200" cy="2120153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1" y="4953001"/>
            <a:ext cx="2472017" cy="1246094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764" y="4419600"/>
            <a:ext cx="2475395" cy="510988"/>
          </a:xfrm>
          <a:noFill/>
        </p:spPr>
        <p:txBody>
          <a:bodyPr anchor="b">
            <a:normAutofit/>
          </a:bodyPr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284164" y="594360"/>
            <a:ext cx="2743200" cy="36758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14"/>
          <p:cNvGrpSpPr/>
          <p:nvPr/>
        </p:nvGrpSpPr>
        <p:grpSpPr>
          <a:xfrm>
            <a:off x="284163" y="461682"/>
            <a:ext cx="8576373" cy="137411"/>
            <a:chOff x="284163" y="1759424"/>
            <a:chExt cx="8576373" cy="137411"/>
          </a:xfrm>
        </p:grpSpPr>
        <p:sp>
          <p:nvSpPr>
            <p:cNvPr id="16" name="Rectangle 15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21013" y="4801575"/>
            <a:ext cx="583723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1661" y="4800600"/>
            <a:ext cx="5691651" cy="566738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21014" y="457199"/>
            <a:ext cx="5833872" cy="4352544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69805" y="5367338"/>
            <a:ext cx="5653507" cy="804862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E9ACD09-8438-6849-B948-C7257EB5C01E}" type="datetime1">
              <a:rPr lang="en-US" smtClean="0"/>
              <a:t>5/20/14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eaLnBrk="1" latinLnBrk="0" hangingPunct="1"/>
            <a:r>
              <a:rPr kumimoji="0" lang="hr-HR" sz="1000" smtClean="0">
                <a:solidFill>
                  <a:schemeClr val="tx2">
                    <a:shade val="50000"/>
                  </a:schemeClr>
                </a:solidFill>
              </a:rPr>
              <a:t>Conference CREATING MARKETS FROM RESEARCH RESULTS Skopje, Macedonia</a:t>
            </a:r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idx="13"/>
          </p:nvPr>
        </p:nvSpPr>
        <p:spPr>
          <a:xfrm>
            <a:off x="284164" y="457200"/>
            <a:ext cx="2736850" cy="2907792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/>
          </p:nvPr>
        </p:nvSpPr>
        <p:spPr>
          <a:xfrm>
            <a:off x="284164" y="3364992"/>
            <a:ext cx="2736850" cy="289864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2133600"/>
            <a:ext cx="8574087" cy="40132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4F14F103-2B35-8E4D-B148-0F11249E3C6C}" type="datetime1">
              <a:rPr lang="en-US" smtClean="0"/>
              <a:t>5/20/14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313882" y="2857535"/>
            <a:ext cx="5934615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5124" y="473075"/>
            <a:ext cx="969264" cy="5921375"/>
          </a:xfrm>
        </p:spPr>
        <p:txBody>
          <a:bodyPr vert="eaVert"/>
          <a:lstStyle>
            <a:lvl1pPr algn="l">
              <a:defRPr sz="3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4163" y="457200"/>
            <a:ext cx="6497637" cy="5937250"/>
          </a:xfrm>
        </p:spPr>
        <p:txBody>
          <a:bodyPr vert="eaVert"/>
          <a:lstStyle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5F227A99-E08A-B246-9AEE-D9910C613405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4658724" y="3355723"/>
            <a:ext cx="5934456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5762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836613"/>
            <a:ext cx="8229600" cy="52562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0F345E1-0F8E-6143-A7FA-A6B6258B22B8}" type="datetime1">
              <a:rPr lang="en-US" smtClean="0"/>
              <a:t>5/20/14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Conference CREATING MARKETS FROM RESEARCH RESULTS Skopje, Macedonia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F80439-2445-EC4C-B708-64D1FF629872}" type="slidenum">
              <a:rPr lang="de-AT"/>
              <a:pPr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444227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971550" y="274638"/>
            <a:ext cx="77152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71550" y="1484313"/>
            <a:ext cx="3781425" cy="2185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05375" y="1484313"/>
            <a:ext cx="3781425" cy="2185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71550" y="3822700"/>
            <a:ext cx="3781425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05375" y="3822700"/>
            <a:ext cx="3781425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EDE14-A1DD-CC4E-AF50-CCEBA9879017}" type="datetime1">
              <a:rPr lang="en-US" smtClean="0"/>
              <a:t>5/20/14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 smtClean="0"/>
              <a:t>Conference CREATING MARKETS FROM RESEARCH RESULTS Skopje, Macedonia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DFE61-34B9-FD40-BA3A-5C089B54B9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27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7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lang="ru-RU" sz="1200">
                <a:effectLst/>
              </a:defRPr>
            </a:lvl1pPr>
          </a:lstStyle>
          <a:p>
            <a:r>
              <a:rPr lang="en-GB" sz="2000" b="1" dirty="0" smtClean="0">
                <a:effectLst/>
                <a:latin typeface="Arial"/>
                <a:ea typeface="Times New Roman"/>
              </a:rPr>
              <a:t>CREATING MARKETS FROM RESEARCH RESULTS</a:t>
            </a:r>
            <a:endParaRPr lang="ru-RU" sz="1200" dirty="0">
              <a:effectLst/>
              <a:latin typeface="Arial"/>
              <a:ea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9CB7A13-1EA1-3D41-A1A5-A4221F23211F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84163" y="444728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08E0FA6-4A41-C04F-AC7E-75CA55F66355}" type="datetime1">
              <a:rPr lang="en-US" smtClean="0"/>
              <a:t>5/20/14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eaLnBrk="1" latinLnBrk="0" hangingPunct="1"/>
            <a:r>
              <a:rPr kumimoji="0" lang="hr-HR" sz="1000" smtClean="0">
                <a:solidFill>
                  <a:schemeClr val="tx2">
                    <a:shade val="50000"/>
                  </a:schemeClr>
                </a:solidFill>
              </a:rPr>
              <a:t>Conference CREATING MARKETS FROM RESEARCH RESULTS Skopje, Macedonia</a:t>
            </a:r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2017058"/>
            <a:ext cx="8574087" cy="4377391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20" y="1532965"/>
            <a:ext cx="7754284" cy="48409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grpSp>
        <p:nvGrpSpPr>
          <p:cNvPr id="7" name="Group 16"/>
          <p:cNvGrpSpPr/>
          <p:nvPr/>
        </p:nvGrpSpPr>
        <p:grpSpPr>
          <a:xfrm>
            <a:off x="284163" y="1906542"/>
            <a:ext cx="8576373" cy="137411"/>
            <a:chOff x="284163" y="1759424"/>
            <a:chExt cx="8576373" cy="137411"/>
          </a:xfrm>
        </p:grpSpPr>
        <p:sp>
          <p:nvSpPr>
            <p:cNvPr id="11" name="Rectangle 10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230889" y="444728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633" y="444728"/>
            <a:ext cx="7810967" cy="1088237"/>
          </a:xfrm>
          <a:noFill/>
        </p:spPr>
        <p:txBody>
          <a:bodyPr bIns="45720" anchor="b" anchorCtr="0">
            <a:normAutofit/>
          </a:bodyPr>
          <a:lstStyle>
            <a:lvl1pPr algn="l">
              <a:lnSpc>
                <a:spcPts val="4600"/>
              </a:lnSpc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68" y="4814125"/>
            <a:ext cx="7772400" cy="1051560"/>
          </a:xfr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200" b="0" i="0" kern="1200" cap="none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5488" y="5861304"/>
            <a:ext cx="7735824" cy="40233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B9693-04E6-9944-B91A-D548E4980D8B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Conference CREATING MARKETS FROM RESEARCH RESULTS Skopje, Macedonia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84162" y="443754"/>
            <a:ext cx="8574087" cy="437029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6B13111-809C-4C49-AB4C-2DF153B195EB}" type="datetime1">
              <a:rPr lang="en-US" smtClean="0"/>
              <a:t>5/20/14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eaLnBrk="1" latinLnBrk="0" hangingPunct="1"/>
            <a:r>
              <a:rPr kumimoji="0" lang="hr-HR" sz="1000" smtClean="0">
                <a:solidFill>
                  <a:schemeClr val="tx2">
                    <a:shade val="50000"/>
                  </a:schemeClr>
                </a:solidFill>
              </a:rPr>
              <a:t>Conference CREATING MARKETS FROM RESEARCH RESULTS Skopje, Macedonia</a:t>
            </a:r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4163" y="4801575"/>
            <a:ext cx="8574087" cy="1468437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</p:spPr>
        <p:txBody>
          <a:bodyPr vert="horz" lIns="91440" tIns="45720" rIns="182880" bIns="365760" rtlCol="0" anchor="b" anchorCtr="0">
            <a:normAutofit/>
          </a:bodyPr>
          <a:lstStyle/>
          <a:p>
            <a:pPr algn="l" defTabSz="914400" rtl="0" eaLnBrk="1" latinLnBrk="0" hangingPunct="1">
              <a:spcBef>
                <a:spcPct val="0"/>
              </a:spcBef>
              <a:buNone/>
            </a:pPr>
            <a:endParaRPr sz="4200" kern="12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84163" y="6263389"/>
            <a:ext cx="8576373" cy="137411"/>
            <a:chOff x="284163" y="1759424"/>
            <a:chExt cx="8576373" cy="137411"/>
          </a:xfrm>
        </p:grpSpPr>
        <p:sp>
          <p:nvSpPr>
            <p:cNvPr id="9" name="Rectangle 8"/>
            <p:cNvSpPr/>
            <p:nvPr/>
          </p:nvSpPr>
          <p:spPr>
            <a:xfrm>
              <a:off x="284163" y="1759424"/>
              <a:ext cx="2743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026392" y="1759424"/>
              <a:ext cx="1600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626864" y="1759424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30889" y="4801575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3600">
                <a:solidFill>
                  <a:schemeClr val="bg1"/>
                </a:solidFill>
                <a:sym typeface="Wingdings"/>
              </a:rPr>
              <a:t></a:t>
            </a:r>
            <a:endParaRPr sz="360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306" y="4814047"/>
            <a:ext cx="7772400" cy="1048871"/>
          </a:xfrm>
          <a:noFill/>
        </p:spPr>
        <p:txBody>
          <a:bodyPr anchor="b" anchorCtr="0">
            <a:normAutofit/>
          </a:bodyPr>
          <a:lstStyle>
            <a:lvl1pPr algn="l">
              <a:defRPr sz="42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0647" y="5862918"/>
            <a:ext cx="7732059" cy="403412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Group 8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0" name="Rectangle 9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3412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78188" y="2151063"/>
            <a:ext cx="3931920" cy="3975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E8324B3-A157-5C4F-8F50-14BF80D20091}" type="datetime1">
              <a:rPr lang="en-US" smtClean="0"/>
              <a:t>5/20/14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12" name="Rectangle 11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412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412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9495" y="1735138"/>
            <a:ext cx="3931920" cy="833250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None/>
              <a:defRPr sz="26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9495" y="2590800"/>
            <a:ext cx="3931920" cy="35353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D5A4773D-6933-724D-BB2A-36D666C500C4}" type="datetime1">
              <a:rPr lang="en-US" smtClean="0"/>
              <a:t>5/20/14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4163" y="455773"/>
            <a:ext cx="8574087" cy="1133949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7" name="Group 6"/>
          <p:cNvGrpSpPr/>
          <p:nvPr/>
        </p:nvGrpSpPr>
        <p:grpSpPr>
          <a:xfrm>
            <a:off x="284163" y="1577847"/>
            <a:ext cx="8576373" cy="137411"/>
            <a:chOff x="284163" y="1577847"/>
            <a:chExt cx="8576373" cy="137411"/>
          </a:xfrm>
        </p:grpSpPr>
        <p:sp>
          <p:nvSpPr>
            <p:cNvPr id="8" name="Rectangle 7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5803FF0-D373-EB4D-9D32-55876C5B989D}" type="datetime1">
              <a:rPr lang="en-US" smtClean="0"/>
              <a:t>5/20/14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B741455-96C2-BA4B-BDAC-651B817BCD94}" type="datetime1">
              <a:rPr lang="en-US" smtClean="0"/>
              <a:t>5/20/14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5" name="Group 4"/>
          <p:cNvGrpSpPr/>
          <p:nvPr/>
        </p:nvGrpSpPr>
        <p:grpSpPr>
          <a:xfrm>
            <a:off x="284163" y="452718"/>
            <a:ext cx="8576373" cy="137411"/>
            <a:chOff x="284163" y="1577847"/>
            <a:chExt cx="8576373" cy="137411"/>
          </a:xfrm>
        </p:grpSpPr>
        <p:sp>
          <p:nvSpPr>
            <p:cNvPr id="6" name="Rectangle 5"/>
            <p:cNvSpPr/>
            <p:nvPr/>
          </p:nvSpPr>
          <p:spPr>
            <a:xfrm>
              <a:off x="284163" y="1577847"/>
              <a:ext cx="1600200" cy="1374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" name="Rectangle 6"/>
            <p:cNvSpPr/>
            <p:nvPr/>
          </p:nvSpPr>
          <p:spPr>
            <a:xfrm>
              <a:off x="1885174" y="1577847"/>
              <a:ext cx="2743200" cy="1374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>
              <a:off x="4626864" y="1577847"/>
              <a:ext cx="4233672" cy="1374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81503" y="2133600"/>
            <a:ext cx="7076747" cy="399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4936" y="643703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eaLnBrk="1" latinLnBrk="0" hangingPunct="1"/>
            <a:fld id="{D5BD846F-20E8-814D-8449-A5D758B28DB8}" type="datetime1">
              <a:rPr lang="en-US" smtClean="0"/>
              <a:t>5/20/14</a:t>
            </a:fld>
            <a:endParaRPr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9698" y="6437032"/>
            <a:ext cx="6124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algn="ctr"/>
            <a:r>
              <a:rPr lang="en-US" sz="1000" dirty="0" smtClean="0">
                <a:solidFill>
                  <a:schemeClr val="tx2">
                    <a:shade val="50000"/>
                  </a:schemeClr>
                </a:solidFill>
              </a:rPr>
              <a:t>Conference </a:t>
            </a:r>
            <a:r>
              <a:rPr lang="en-GB" sz="1000" dirty="0" smtClean="0"/>
              <a:t>CREATING MARKETS FROM RESEARCH RESULTS</a:t>
            </a:r>
            <a:endParaRPr lang="ru-RU" sz="1000" dirty="0" smtClean="0"/>
          </a:p>
          <a:p>
            <a:pPr algn="ctr"/>
            <a:r>
              <a:rPr lang="en-US" sz="1000" dirty="0" smtClean="0">
                <a:solidFill>
                  <a:schemeClr val="tx2">
                    <a:shade val="50000"/>
                  </a:schemeClr>
                </a:solidFill>
              </a:rPr>
              <a:t>Skopje, Macedonia</a:t>
            </a:r>
            <a:endParaRPr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6459" y="167347"/>
            <a:ext cx="630621" cy="359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4163" y="630382"/>
            <a:ext cx="8574087" cy="96784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000" b="1" dirty="0" smtClean="0">
                <a:effectLst/>
                <a:latin typeface="Arial"/>
                <a:ea typeface="Times New Roman"/>
              </a:rPr>
              <a:t>CREATING MARKETS FROM RESEARCH RESULTS</a:t>
            </a:r>
            <a:endParaRPr lang="ru-RU" sz="1200" dirty="0">
              <a:effectLst/>
              <a:latin typeface="Arial"/>
              <a:ea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  <p:sldLayoutId id="2147484083" r:id="rId12"/>
    <p:sldLayoutId id="2147484084" r:id="rId13"/>
    <p:sldLayoutId id="2147484085" r:id="rId14"/>
    <p:sldLayoutId id="2147484086" r:id="rId15"/>
    <p:sldLayoutId id="2147484087" r:id="rId16"/>
    <p:sldLayoutId id="2147484088" r:id="rId17"/>
    <p:sldLayoutId id="2147484089" r:id="rId18"/>
  </p:sldLayoutIdLst>
  <p:hf hdr="0"/>
  <p:txStyles>
    <p:titleStyle>
      <a:lvl1pPr algn="r" defTabSz="914400" rtl="0" eaLnBrk="1" latinLnBrk="0" hangingPunct="1">
        <a:spcBef>
          <a:spcPct val="0"/>
        </a:spcBef>
        <a:buNone/>
        <a:defRPr lang="ru-RU" sz="1200" b="1" kern="1200" smtClean="0"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454025" indent="-454025" algn="l" defTabSz="914400" rtl="0" eaLnBrk="1" latinLnBrk="0" hangingPunct="1">
        <a:spcBef>
          <a:spcPts val="20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260475" indent="-346075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339725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939925" indent="-3317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90000"/>
        <a:buFont typeface="Wingdings" pitchFamily="2" charset="2"/>
        <a:buChar char=""/>
        <a:defRPr lang="en-US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ts val="600"/>
        </a:spcBef>
        <a:buClr>
          <a:schemeClr val="bg1">
            <a:lumMod val="65000"/>
          </a:schemeClr>
        </a:buClr>
        <a:buSzPct val="90000"/>
        <a:buFont typeface="Wingdings" pitchFamily="2" charset="2"/>
        <a:buChar char=""/>
        <a:defRPr lang="en-US" sz="18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grouper.mk/skopje/deals/index/city:skopje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6" Type="http://schemas.openxmlformats.org/officeDocument/2006/relationships/oleObject" Target="../embeddings/oleObject3.bin"/><Relationship Id="rId7" Type="http://schemas.openxmlformats.org/officeDocument/2006/relationships/oleObject" Target="../embeddings/oleObject4.bin"/><Relationship Id="rId8" Type="http://schemas.openxmlformats.org/officeDocument/2006/relationships/image" Target="../media/image8.wmf"/><Relationship Id="rId9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7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16.emf"/><Relationship Id="rId5" Type="http://schemas.openxmlformats.org/officeDocument/2006/relationships/image" Target="../media/image18.png"/><Relationship Id="rId6" Type="http://schemas.openxmlformats.org/officeDocument/2006/relationships/oleObject" Target="../embeddings/oleObject6.bin"/><Relationship Id="rId7" Type="http://schemas.openxmlformats.org/officeDocument/2006/relationships/image" Target="../media/image17.emf"/><Relationship Id="rId8" Type="http://schemas.openxmlformats.org/officeDocument/2006/relationships/image" Target="../media/image19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Relationship Id="rId11" Type="http://schemas.openxmlformats.org/officeDocument/2006/relationships/image" Target="../media/image22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worldbank.org/en/news/video/2013/10/22/western-balkans-research-and-development-for-innovation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6" Type="http://schemas.openxmlformats.org/officeDocument/2006/relationships/image" Target="../media/image28.jpeg"/><Relationship Id="rId7" Type="http://schemas.openxmlformats.org/officeDocument/2006/relationships/image" Target="../media/image29.jpeg"/><Relationship Id="rId8" Type="http://schemas.openxmlformats.org/officeDocument/2006/relationships/image" Target="../media/image30.jpeg"/><Relationship Id="rId9" Type="http://schemas.openxmlformats.org/officeDocument/2006/relationships/image" Target="../media/image31.jpeg"/><Relationship Id="rId10" Type="http://schemas.openxmlformats.org/officeDocument/2006/relationships/image" Target="../media/image32.png"/><Relationship Id="rId11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atanas.kochov@mf.edu.mk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753" y="825499"/>
            <a:ext cx="7808976" cy="752483"/>
          </a:xfrm>
        </p:spPr>
        <p:txBody>
          <a:bodyPr anchor="ctr">
            <a:noAutofit/>
          </a:bodyPr>
          <a:lstStyle/>
          <a:p>
            <a:pPr algn="ctr"/>
            <a:r>
              <a:rPr lang="en-GB" sz="2400" dirty="0" smtClean="0"/>
              <a:t/>
            </a:r>
            <a:br>
              <a:rPr lang="en-GB" sz="2400" dirty="0" smtClean="0"/>
            </a:b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77241" y="4236283"/>
            <a:ext cx="4468132" cy="997802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008000"/>
                </a:solidFill>
              </a:rPr>
              <a:t>Prof. </a:t>
            </a:r>
            <a:r>
              <a:rPr lang="en-US" dirty="0" err="1" smtClean="0">
                <a:solidFill>
                  <a:srgbClr val="008000"/>
                </a:solidFill>
              </a:rPr>
              <a:t>Atanas</a:t>
            </a:r>
            <a:r>
              <a:rPr lang="en-US" dirty="0" smtClean="0">
                <a:solidFill>
                  <a:srgbClr val="008000"/>
                </a:solidFill>
              </a:rPr>
              <a:t> </a:t>
            </a:r>
            <a:r>
              <a:rPr lang="en-US" dirty="0" err="1" smtClean="0">
                <a:solidFill>
                  <a:srgbClr val="008000"/>
                </a:solidFill>
              </a:rPr>
              <a:t>Kochov</a:t>
            </a:r>
            <a:r>
              <a:rPr lang="en-US" dirty="0" smtClean="0">
                <a:solidFill>
                  <a:srgbClr val="008000"/>
                </a:solidFill>
              </a:rPr>
              <a:t>, PhD, 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University St Cyril and Methodius in Skopje, </a:t>
            </a:r>
          </a:p>
          <a:p>
            <a:r>
              <a:rPr lang="en-US" dirty="0" smtClean="0">
                <a:solidFill>
                  <a:srgbClr val="008000"/>
                </a:solidFill>
              </a:rPr>
              <a:t>Faculty of Mechanical Engineering</a:t>
            </a:r>
            <a:endParaRPr lang="en-US" dirty="0">
              <a:solidFill>
                <a:srgbClr val="008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55431"/>
            <a:ext cx="4004254" cy="10025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00206" y="6421913"/>
            <a:ext cx="154516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rgbClr val="0000FF"/>
                </a:solidFill>
              </a:rPr>
              <a:t>SKOPJE, MACEDONIA, </a:t>
            </a:r>
          </a:p>
          <a:p>
            <a:r>
              <a:rPr lang="en-US" sz="1000" b="1" dirty="0" smtClean="0">
                <a:solidFill>
                  <a:srgbClr val="0000FF"/>
                </a:solidFill>
              </a:rPr>
              <a:t>May 20-21, 2014 </a:t>
            </a:r>
            <a:endParaRPr lang="en-US" sz="1000" b="1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4253" y="5901306"/>
            <a:ext cx="1086869" cy="887609"/>
          </a:xfrm>
          <a:prstGeom prst="rect">
            <a:avLst/>
          </a:prstGeom>
        </p:spPr>
      </p:pic>
      <p:pic>
        <p:nvPicPr>
          <p:cNvPr id="7" name="Picture 6" descr="LOGOMFSVersion1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386" y="6215416"/>
            <a:ext cx="1131446" cy="412994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04800" y="977899"/>
            <a:ext cx="8540573" cy="854083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marL="0" algn="l" defTabSz="914400" rtl="0" eaLnBrk="1" latinLnBrk="0" hangingPunct="1">
              <a:lnSpc>
                <a:spcPts val="4600"/>
              </a:lnSpc>
              <a:spcBef>
                <a:spcPct val="0"/>
              </a:spcBef>
              <a:buNone/>
              <a:defRPr lang="ru-RU" sz="4200" b="1" kern="120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000" dirty="0" smtClean="0"/>
              <a:t>Knowledge Transfer and IP Commercialization Challenges for Universities and Research and Development (R&amp;D) Institutions in the Republic of Macedonia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3107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8B227B6-D661-CE41-83EC-597988D5A540}" type="datetime1">
              <a:rPr lang="en-US" smtClean="0"/>
              <a:t>5/20/14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OBJECTIVES OF THE BSC			SPECIFIC GOALS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418633" y="444728"/>
            <a:ext cx="7810967" cy="791405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/>
                <a:cs typeface="Arial"/>
              </a:rPr>
              <a:t>BUSSINES START UP CENTER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599" y="2029583"/>
            <a:ext cx="4318000" cy="3846284"/>
          </a:xfrm>
          <a:noFill/>
          <a:ln/>
        </p:spPr>
        <p:txBody>
          <a:bodyPr>
            <a:noAutofit/>
          </a:bodyPr>
          <a:lstStyle/>
          <a:p>
            <a:pPr>
              <a:spcBef>
                <a:spcPts val="0"/>
              </a:spcBef>
              <a:buClr>
                <a:schemeClr val="tx1"/>
              </a:buClr>
              <a:buSzPct val="75000"/>
              <a:buFont typeface="Wingdings" charset="0"/>
              <a:buNone/>
            </a:pPr>
            <a:endParaRPr lang="en-US" sz="1400" dirty="0">
              <a:solidFill>
                <a:srgbClr val="FF2929"/>
              </a:solidFill>
            </a:endParaRPr>
          </a:p>
          <a:p>
            <a:pPr>
              <a:spcBef>
                <a:spcPts val="0"/>
              </a:spcBef>
              <a:buClr>
                <a:schemeClr val="tx1"/>
              </a:buClr>
              <a:buSzPct val="75000"/>
            </a:pPr>
            <a:r>
              <a:rPr lang="en-US" sz="1400" dirty="0">
                <a:solidFill>
                  <a:srgbClr val="FF2929"/>
                </a:solidFill>
              </a:rPr>
              <a:t>To serve as a creative incubator of innovative technologies and service oriented solutions</a:t>
            </a:r>
          </a:p>
          <a:p>
            <a:pPr>
              <a:spcBef>
                <a:spcPts val="0"/>
              </a:spcBef>
              <a:buClr>
                <a:schemeClr val="tx1"/>
              </a:buClr>
              <a:buSzPct val="75000"/>
            </a:pPr>
            <a:endParaRPr lang="en-US" sz="1400" dirty="0">
              <a:solidFill>
                <a:srgbClr val="FF2929"/>
              </a:solidFill>
            </a:endParaRPr>
          </a:p>
          <a:p>
            <a:pPr>
              <a:spcBef>
                <a:spcPts val="0"/>
              </a:spcBef>
              <a:buClr>
                <a:schemeClr val="tx1"/>
              </a:buClr>
              <a:buSzPct val="75000"/>
            </a:pPr>
            <a:r>
              <a:rPr lang="en-US" sz="1400" dirty="0">
                <a:solidFill>
                  <a:srgbClr val="FF2929"/>
                </a:solidFill>
              </a:rPr>
              <a:t>To improve entrepreneurial spirit among students, recent graduates and UKIM staff through entrepreneurial training, and to increase practical business skills of students and graduates enabling them to run their own businesses</a:t>
            </a:r>
          </a:p>
          <a:p>
            <a:pPr>
              <a:spcBef>
                <a:spcPts val="0"/>
              </a:spcBef>
              <a:buClr>
                <a:schemeClr val="tx1"/>
              </a:buClr>
              <a:buSzPct val="75000"/>
            </a:pPr>
            <a:endParaRPr lang="en-US" sz="1400" dirty="0">
              <a:solidFill>
                <a:srgbClr val="FF2929"/>
              </a:solidFill>
            </a:endParaRPr>
          </a:p>
          <a:p>
            <a:pPr>
              <a:spcBef>
                <a:spcPts val="0"/>
              </a:spcBef>
              <a:buClr>
                <a:schemeClr val="tx1"/>
              </a:buClr>
              <a:buSzPct val="75000"/>
            </a:pPr>
            <a:r>
              <a:rPr lang="en-US" sz="1400" dirty="0">
                <a:solidFill>
                  <a:srgbClr val="FF2929"/>
                </a:solidFill>
              </a:rPr>
              <a:t>To improve and strengthen entrepreneurial knowledge and experimental methods at UKIM</a:t>
            </a:r>
          </a:p>
          <a:p>
            <a:pPr>
              <a:spcBef>
                <a:spcPts val="0"/>
              </a:spcBef>
              <a:buClr>
                <a:schemeClr val="tx1"/>
              </a:buClr>
              <a:buSzPct val="75000"/>
            </a:pPr>
            <a:endParaRPr lang="en-US" sz="1400" dirty="0">
              <a:solidFill>
                <a:srgbClr val="FF2929"/>
              </a:solidFill>
            </a:endParaRPr>
          </a:p>
          <a:p>
            <a:pPr>
              <a:spcBef>
                <a:spcPts val="0"/>
              </a:spcBef>
              <a:buClr>
                <a:schemeClr val="tx1"/>
              </a:buClr>
              <a:buSzPct val="75000"/>
            </a:pPr>
            <a:r>
              <a:rPr lang="en-US" sz="1400" dirty="0">
                <a:solidFill>
                  <a:srgbClr val="FF2929"/>
                </a:solidFill>
              </a:rPr>
              <a:t>To foster economic development through networking activities among newly established companies, focusing on SEE regional private sector development cooperation and EU economic integration</a:t>
            </a:r>
            <a:endParaRPr lang="de-DE" sz="1400" dirty="0">
              <a:solidFill>
                <a:srgbClr val="FF2929"/>
              </a:solidFill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121773" y="5095050"/>
            <a:ext cx="5022227" cy="170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720000" rIns="720000">
            <a:spAutoFit/>
          </a:bodyPr>
          <a:lstStyle>
            <a:lvl1pPr marL="1778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GB" sz="1050" dirty="0">
                <a:solidFill>
                  <a:srgbClr val="FF0000"/>
                </a:solidFill>
                <a:latin typeface="Tahoma" charset="0"/>
              </a:rPr>
              <a:t>	</a:t>
            </a:r>
          </a:p>
          <a:p>
            <a:r>
              <a:rPr lang="en-GB" sz="1050" dirty="0">
                <a:latin typeface="Tahoma" charset="0"/>
              </a:rPr>
              <a:t>The address of the </a:t>
            </a:r>
            <a:r>
              <a:rPr lang="en-GB" sz="1050" b="1" dirty="0"/>
              <a:t>UKIM-BSC:</a:t>
            </a:r>
            <a:r>
              <a:rPr lang="en-GB" sz="1050" dirty="0"/>
              <a:t> </a:t>
            </a:r>
          </a:p>
          <a:p>
            <a:endParaRPr lang="en-GB" sz="1050" dirty="0"/>
          </a:p>
          <a:p>
            <a:pPr algn="just"/>
            <a:r>
              <a:rPr lang="en-GB" sz="1050" dirty="0"/>
              <a:t>	</a:t>
            </a:r>
            <a:r>
              <a:rPr lang="en-GB" sz="1050" dirty="0">
                <a:latin typeface="Tahoma" charset="0"/>
              </a:rPr>
              <a:t>Faculty of Mechanical Engineering – New Building</a:t>
            </a:r>
          </a:p>
          <a:p>
            <a:r>
              <a:rPr lang="en-GB" sz="1050" dirty="0">
                <a:latin typeface="Tahoma" charset="0"/>
              </a:rPr>
              <a:t>	</a:t>
            </a:r>
            <a:r>
              <a:rPr lang="en-GB" sz="1050" dirty="0" err="1">
                <a:latin typeface="Tahoma" charset="0"/>
              </a:rPr>
              <a:t>Karpos</a:t>
            </a:r>
            <a:r>
              <a:rPr lang="en-GB" sz="1050" dirty="0">
                <a:latin typeface="Tahoma" charset="0"/>
              </a:rPr>
              <a:t> II, bb </a:t>
            </a:r>
            <a:r>
              <a:rPr lang="en-GB" sz="1050" dirty="0" err="1">
                <a:latin typeface="Tahoma" charset="0"/>
              </a:rPr>
              <a:t>POBox</a:t>
            </a:r>
            <a:r>
              <a:rPr lang="en-GB" sz="1050" dirty="0">
                <a:latin typeface="Tahoma" charset="0"/>
              </a:rPr>
              <a:t> 464, 1000, Skopje, Macedonia</a:t>
            </a:r>
          </a:p>
          <a:p>
            <a:r>
              <a:rPr lang="en-GB" sz="1050" dirty="0">
                <a:latin typeface="Tahoma" charset="0"/>
              </a:rPr>
              <a:t>	Tel./Fax: +389 2 3099 481/482; </a:t>
            </a:r>
          </a:p>
          <a:p>
            <a:r>
              <a:rPr lang="en-GB" sz="1050" dirty="0">
                <a:latin typeface="Tahoma" charset="0"/>
              </a:rPr>
              <a:t>	</a:t>
            </a:r>
            <a:r>
              <a:rPr lang="en-GB" sz="1050" dirty="0" err="1">
                <a:solidFill>
                  <a:srgbClr val="0066FF"/>
                </a:solidFill>
                <a:latin typeface="Tahoma" charset="0"/>
              </a:rPr>
              <a:t>www.bsc.ukim.edu.mk</a:t>
            </a:r>
            <a:endParaRPr lang="en-GB" sz="1050" dirty="0">
              <a:solidFill>
                <a:srgbClr val="0066FF"/>
              </a:solidFill>
              <a:latin typeface="Tahoma" charset="0"/>
            </a:endParaRPr>
          </a:p>
          <a:p>
            <a:r>
              <a:rPr lang="en-GB" sz="1050" dirty="0">
                <a:latin typeface="Tahoma" charset="0"/>
              </a:rPr>
              <a:t>	</a:t>
            </a:r>
            <a:r>
              <a:rPr lang="en-GB" sz="1050" dirty="0">
                <a:solidFill>
                  <a:srgbClr val="0066FF"/>
                </a:solidFill>
                <a:latin typeface="Tahoma" charset="0"/>
              </a:rPr>
              <a:t>E-mail: </a:t>
            </a:r>
            <a:r>
              <a:rPr lang="en-GB" sz="1050" dirty="0" err="1">
                <a:solidFill>
                  <a:srgbClr val="0066FF"/>
                </a:solidFill>
                <a:latin typeface="Tahoma" charset="0"/>
              </a:rPr>
              <a:t>ukim-bsc@mf.edu.mk</a:t>
            </a:r>
            <a:endParaRPr lang="en-GB" sz="1050" dirty="0">
              <a:solidFill>
                <a:srgbClr val="0066FF"/>
              </a:solidFill>
              <a:latin typeface="Tahoma" charset="0"/>
            </a:endParaRPr>
          </a:p>
          <a:p>
            <a:endParaRPr lang="en-GB" sz="1050" dirty="0">
              <a:latin typeface="Tahoma" charset="0"/>
            </a:endParaRPr>
          </a:p>
          <a:p>
            <a:endParaRPr lang="en-GB" sz="1050" dirty="0">
              <a:latin typeface="Tahoma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318000" y="2048511"/>
            <a:ext cx="4825999" cy="2969806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buClr>
                <a:schemeClr val="tx1"/>
              </a:buClr>
              <a:buSzPct val="75000"/>
              <a:buFont typeface="Arial"/>
              <a:buChar char="•"/>
            </a:pPr>
            <a:r>
              <a:rPr lang="en-GB" sz="1400" dirty="0" smtClean="0">
                <a:solidFill>
                  <a:srgbClr val="FF0000"/>
                </a:solidFill>
              </a:rPr>
              <a:t>To establish a business start-up centre in Skopje</a:t>
            </a:r>
          </a:p>
          <a:p>
            <a:pPr marL="355600" indent="-355600">
              <a:buClr>
                <a:schemeClr val="tx1"/>
              </a:buClr>
              <a:buSzPct val="75000"/>
              <a:buFont typeface="Arial"/>
              <a:buChar char="•"/>
            </a:pPr>
            <a:r>
              <a:rPr lang="en-GB" sz="1400" dirty="0" smtClean="0">
                <a:solidFill>
                  <a:srgbClr val="FF0000"/>
                </a:solidFill>
              </a:rPr>
              <a:t>To provide entrepreneurial and small business management training for the students</a:t>
            </a:r>
          </a:p>
          <a:p>
            <a:pPr marL="355600" indent="-355600">
              <a:buClr>
                <a:schemeClr val="tx1"/>
              </a:buClr>
              <a:buSzPct val="75000"/>
              <a:buFont typeface="Arial"/>
              <a:buChar char="•"/>
            </a:pPr>
            <a:r>
              <a:rPr lang="en-GB" sz="1400" dirty="0" smtClean="0">
                <a:solidFill>
                  <a:srgbClr val="FF0000"/>
                </a:solidFill>
              </a:rPr>
              <a:t>TO ENCOURAGE STUDENTS AND UNIVERSITY GRADUATES TO EXAMINE ENTERPRENOURSHI AS A VIABLE CAREER OPTION</a:t>
            </a:r>
          </a:p>
          <a:p>
            <a:pPr marL="355600" indent="-355600">
              <a:buClr>
                <a:schemeClr val="tx1"/>
              </a:buClr>
              <a:buSzPct val="75000"/>
              <a:buFont typeface="Arial"/>
              <a:buChar char="•"/>
            </a:pPr>
            <a:r>
              <a:rPr lang="en-GB" sz="1400" dirty="0" smtClean="0">
                <a:solidFill>
                  <a:srgbClr val="FF0000"/>
                </a:solidFill>
              </a:rPr>
              <a:t>To assist students and recent graduates to start their own small and medium-sized enterprises (SMEs)</a:t>
            </a:r>
          </a:p>
          <a:p>
            <a:pPr marL="355600" indent="-355600">
              <a:buClr>
                <a:schemeClr val="tx1"/>
              </a:buClr>
              <a:buSzPct val="75000"/>
              <a:buFont typeface="Arial"/>
              <a:buChar char="•"/>
            </a:pPr>
            <a:r>
              <a:rPr lang="en-GB" sz="1400" dirty="0" smtClean="0">
                <a:solidFill>
                  <a:srgbClr val="FF0000"/>
                </a:solidFill>
              </a:rPr>
              <a:t>To increase students’ and recent graduates’ employability</a:t>
            </a:r>
          </a:p>
          <a:p>
            <a:pPr marL="355600" indent="-355600">
              <a:buClr>
                <a:schemeClr val="tx1"/>
              </a:buClr>
              <a:buSzPct val="75000"/>
              <a:buFont typeface="Arial"/>
              <a:buChar char="•"/>
            </a:pPr>
            <a:r>
              <a:rPr lang="en-GB" sz="1400" dirty="0" smtClean="0">
                <a:solidFill>
                  <a:srgbClr val="FF0000"/>
                </a:solidFill>
              </a:rPr>
              <a:t>TO ESTABLISH AND SUPPORT AT LEAST 5 COMPANIES PER YEAR THAT HAVE A TECHNICAL/INNOVATIVE FOCUS, GROWING POTENTIAL AND PERFOR INTERNATIONAL ACTIVITIES</a:t>
            </a:r>
            <a:endParaRPr lang="de-DE" sz="1400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10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pic>
        <p:nvPicPr>
          <p:cNvPr id="11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0698" y="5720291"/>
            <a:ext cx="19621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956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type="body" idx="1"/>
          </p:nvPr>
        </p:nvSpPr>
        <p:spPr>
          <a:xfrm>
            <a:off x="642938" y="1828800"/>
            <a:ext cx="8229600" cy="4713288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latin typeface="Arial" charset="0"/>
                <a:cs typeface="Arial" charset="0"/>
              </a:rPr>
              <a:t>Organization of the </a:t>
            </a:r>
            <a:r>
              <a:rPr lang="en-US" sz="2400" b="1" dirty="0" smtClean="0">
                <a:latin typeface="Arial" charset="0"/>
                <a:cs typeface="Arial" charset="0"/>
              </a:rPr>
              <a:t>National best business plan competition for high school  </a:t>
            </a:r>
            <a:r>
              <a:rPr lang="en-US" b="1" dirty="0" smtClean="0">
                <a:latin typeface="Arial" charset="0"/>
                <a:cs typeface="Arial" charset="0"/>
              </a:rPr>
              <a:t>and University </a:t>
            </a:r>
            <a:r>
              <a:rPr lang="en-US" sz="2400" b="1" dirty="0" smtClean="0">
                <a:latin typeface="Arial" charset="0"/>
                <a:cs typeface="Arial" charset="0"/>
              </a:rPr>
              <a:t>students 2008 - </a:t>
            </a:r>
            <a:r>
              <a:rPr lang="en-US" sz="2400" b="1" dirty="0" smtClean="0">
                <a:latin typeface="Arial" charset="0"/>
                <a:cs typeface="Arial" charset="0"/>
              </a:rPr>
              <a:t>2014</a:t>
            </a:r>
            <a:endParaRPr lang="en-US" sz="1000" dirty="0" smtClean="0">
              <a:latin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cs typeface="Arial" charset="0"/>
              </a:rPr>
              <a:t>Organization of the </a:t>
            </a:r>
            <a:r>
              <a:rPr lang="en-US" sz="2400" b="1" dirty="0" smtClean="0">
                <a:latin typeface="Arial" charset="0"/>
                <a:cs typeface="Arial" charset="0"/>
              </a:rPr>
              <a:t>National most innovative business plan competition for university students and recent graduates 2008 – </a:t>
            </a:r>
            <a:r>
              <a:rPr lang="en-US" sz="2400" b="1" dirty="0" smtClean="0">
                <a:latin typeface="Arial" charset="0"/>
                <a:cs typeface="Arial" charset="0"/>
              </a:rPr>
              <a:t>2014</a:t>
            </a:r>
            <a:endParaRPr lang="en-US" sz="1000" b="1" dirty="0" smtClean="0"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latin typeface="Arial" charset="0"/>
                <a:cs typeface="Arial" charset="0"/>
              </a:rPr>
              <a:t>Global Entrepreneurship Monitor (team leader) 2008 - 2013</a:t>
            </a:r>
            <a:endParaRPr lang="en-US" sz="2400" dirty="0" smtClean="0"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Partners of </a:t>
            </a:r>
            <a:r>
              <a:rPr lang="en-US" sz="2400" b="1" dirty="0" smtClean="0">
                <a:latin typeface="Arial" charset="0"/>
                <a:cs typeface="Arial" charset="0"/>
              </a:rPr>
              <a:t>“Entrepreneur of the year”</a:t>
            </a:r>
            <a:endParaRPr lang="en-US" sz="2400" dirty="0" smtClean="0"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Partners of </a:t>
            </a:r>
            <a:r>
              <a:rPr lang="en-US" sz="2400" b="1" dirty="0" smtClean="0">
                <a:latin typeface="Arial" charset="0"/>
                <a:cs typeface="Arial" charset="0"/>
              </a:rPr>
              <a:t>“EU SME week and GEW – Global Entrepreneurship Week</a:t>
            </a:r>
            <a:r>
              <a:rPr lang="en-US" sz="2400" b="1" dirty="0" smtClean="0">
                <a:latin typeface="Arial" charset="0"/>
                <a:cs typeface="Arial" charset="0"/>
              </a:rPr>
              <a:t>”</a:t>
            </a:r>
            <a:endParaRPr lang="en-US" sz="2400" b="1" dirty="0" smtClean="0">
              <a:latin typeface="Arial" charset="0"/>
              <a:cs typeface="Arial" charset="0"/>
            </a:endParaRPr>
          </a:p>
        </p:txBody>
      </p:sp>
      <p:sp>
        <p:nvSpPr>
          <p:cNvPr id="14339" name="Rectangle 2"/>
          <p:cNvSpPr>
            <a:spLocks/>
          </p:cNvSpPr>
          <p:nvPr/>
        </p:nvSpPr>
        <p:spPr bwMode="auto">
          <a:xfrm>
            <a:off x="395288" y="404813"/>
            <a:ext cx="8229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2800" b="1" dirty="0">
                <a:solidFill>
                  <a:schemeClr val="bg1"/>
                </a:solidFill>
                <a:latin typeface="Arial"/>
                <a:cs typeface="Arial"/>
              </a:rPr>
              <a:t>TRAINING CENTRE </a:t>
            </a:r>
            <a:r>
              <a:rPr lang="en-US" sz="2800" b="1" dirty="0" smtClean="0">
                <a:solidFill>
                  <a:schemeClr val="bg1"/>
                </a:solidFill>
              </a:rPr>
              <a:t>Activities </a:t>
            </a:r>
            <a:endParaRPr lang="en-GB" sz="2800" b="1" dirty="0">
              <a:solidFill>
                <a:schemeClr val="bg1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02245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500063" y="1848380"/>
            <a:ext cx="8229600" cy="452596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Support to more than </a:t>
            </a:r>
            <a:r>
              <a:rPr lang="en-US" sz="2400" b="1" dirty="0" smtClean="0">
                <a:latin typeface="Arial" charset="0"/>
                <a:cs typeface="Arial" charset="0"/>
              </a:rPr>
              <a:t>50 start-up companies</a:t>
            </a:r>
          </a:p>
          <a:p>
            <a:pPr>
              <a:lnSpc>
                <a:spcPct val="90000"/>
              </a:lnSpc>
            </a:pPr>
            <a:r>
              <a:rPr lang="en-US" sz="2400" b="1" dirty="0" smtClean="0">
                <a:latin typeface="Arial" charset="0"/>
                <a:cs typeface="Arial" charset="0"/>
              </a:rPr>
              <a:t>( ex: ICL Logistics, Grouper…</a:t>
            </a:r>
            <a:r>
              <a:rPr lang="en-US" sz="2400" b="1" dirty="0" smtClean="0">
                <a:latin typeface="Arial" charset="0"/>
                <a:cs typeface="Arial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fr-FR" b="1" dirty="0">
                <a:latin typeface="Arial" charset="0"/>
                <a:cs typeface="Arial" charset="0"/>
                <a:hlinkClick r:id="rId3"/>
              </a:rPr>
              <a:t>http://grouper.mk/skopje/deals/index/</a:t>
            </a:r>
            <a:r>
              <a:rPr lang="fr-FR" b="1" dirty="0" smtClean="0">
                <a:latin typeface="Arial" charset="0"/>
                <a:cs typeface="Arial" charset="0"/>
                <a:hlinkClick r:id="rId3"/>
              </a:rPr>
              <a:t>city:skopje</a:t>
            </a:r>
            <a:r>
              <a:rPr lang="fr-FR" b="1" dirty="0" smtClean="0">
                <a:latin typeface="Arial" charset="0"/>
                <a:cs typeface="Arial" charset="0"/>
              </a:rPr>
              <a:t> </a:t>
            </a:r>
            <a:endParaRPr lang="en-US" sz="2400" b="1" dirty="0"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6 cycles of business plan competition organized and awarded over </a:t>
            </a:r>
            <a:r>
              <a:rPr lang="en-US" sz="2400" b="1" dirty="0" smtClean="0">
                <a:latin typeface="Arial" charset="0"/>
                <a:cs typeface="Arial" charset="0"/>
              </a:rPr>
              <a:t>100.000 EUR as a grants per cycle</a:t>
            </a:r>
            <a:endParaRPr lang="en-US" sz="1400" b="1" dirty="0" smtClean="0"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Trainings of more than </a:t>
            </a:r>
            <a:r>
              <a:rPr lang="en-US" sz="2400" b="1" dirty="0" smtClean="0">
                <a:latin typeface="Arial" charset="0"/>
                <a:cs typeface="Arial" charset="0"/>
              </a:rPr>
              <a:t>3000 students </a:t>
            </a:r>
            <a:r>
              <a:rPr lang="en-US" sz="2400" dirty="0" smtClean="0">
                <a:latin typeface="Arial" charset="0"/>
                <a:cs typeface="Arial" charset="0"/>
              </a:rPr>
              <a:t>on entrepreneurship related topics.</a:t>
            </a:r>
            <a:endParaRPr lang="en-US" sz="1400" b="1" dirty="0" smtClean="0">
              <a:latin typeface="Arial" charset="0"/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charset="0"/>
                <a:cs typeface="Arial" charset="0"/>
              </a:rPr>
              <a:t>Support to the Ministry of education and science for development of program for </a:t>
            </a:r>
            <a:r>
              <a:rPr lang="en-US" sz="2400" b="1" dirty="0" smtClean="0">
                <a:latin typeface="Arial" charset="0"/>
                <a:cs typeface="Arial" charset="0"/>
              </a:rPr>
              <a:t>“Innovation and Entrepreneurship” </a:t>
            </a:r>
            <a:r>
              <a:rPr lang="en-US" sz="2400" dirty="0" smtClean="0">
                <a:latin typeface="Arial" charset="0"/>
                <a:cs typeface="Arial" charset="0"/>
              </a:rPr>
              <a:t>for secondary schools – 1</a:t>
            </a:r>
            <a:r>
              <a:rPr lang="en-US" sz="2400" baseline="30000" dirty="0" smtClean="0">
                <a:latin typeface="Arial" charset="0"/>
                <a:cs typeface="Arial" charset="0"/>
              </a:rPr>
              <a:t>st</a:t>
            </a:r>
            <a:r>
              <a:rPr lang="en-US" sz="2400" dirty="0" smtClean="0">
                <a:latin typeface="Arial" charset="0"/>
                <a:cs typeface="Arial" charset="0"/>
              </a:rPr>
              <a:t>, 2</a:t>
            </a:r>
            <a:r>
              <a:rPr lang="en-US" sz="2400" baseline="30000" dirty="0" smtClean="0">
                <a:latin typeface="Arial" charset="0"/>
                <a:cs typeface="Arial" charset="0"/>
              </a:rPr>
              <a:t>nd</a:t>
            </a:r>
            <a:r>
              <a:rPr lang="en-US" sz="2400" dirty="0" smtClean="0">
                <a:latin typeface="Arial" charset="0"/>
                <a:cs typeface="Arial" charset="0"/>
              </a:rPr>
              <a:t> and 3</a:t>
            </a:r>
            <a:r>
              <a:rPr lang="en-US" sz="2400" baseline="30000" dirty="0" smtClean="0">
                <a:latin typeface="Arial" charset="0"/>
                <a:cs typeface="Arial" charset="0"/>
              </a:rPr>
              <a:t>rd</a:t>
            </a:r>
            <a:r>
              <a:rPr lang="en-US" sz="2400" dirty="0" smtClean="0">
                <a:latin typeface="Arial" charset="0"/>
                <a:cs typeface="Arial" charset="0"/>
              </a:rPr>
              <a:t> year</a:t>
            </a:r>
            <a:endParaRPr lang="en-US" sz="1400" dirty="0" smtClean="0">
              <a:latin typeface="Arial" charset="0"/>
              <a:cs typeface="Arial" charset="0"/>
            </a:endParaRPr>
          </a:p>
          <a:p>
            <a:r>
              <a:rPr lang="en-US" sz="2400" dirty="0" smtClean="0">
                <a:latin typeface="Arial" charset="0"/>
                <a:cs typeface="Arial" charset="0"/>
              </a:rPr>
              <a:t>Support to employment of more than 200 graduated students</a:t>
            </a:r>
          </a:p>
        </p:txBody>
      </p:sp>
      <p:sp>
        <p:nvSpPr>
          <p:cNvPr id="16387" name="Rectangle 2"/>
          <p:cNvSpPr>
            <a:spLocks/>
          </p:cNvSpPr>
          <p:nvPr/>
        </p:nvSpPr>
        <p:spPr bwMode="auto">
          <a:xfrm>
            <a:off x="395288" y="404813"/>
            <a:ext cx="82296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3600" b="1" dirty="0">
                <a:solidFill>
                  <a:srgbClr val="FFFFFF"/>
                </a:solidFill>
              </a:rPr>
              <a:t>Key outcomes</a:t>
            </a:r>
            <a:endParaRPr lang="en-GB" sz="3600" b="1" dirty="0">
              <a:solidFill>
                <a:srgbClr val="FFFFFF"/>
              </a:solidFill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624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779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910" y="2099733"/>
            <a:ext cx="8056874" cy="3992563"/>
          </a:xfrm>
        </p:spPr>
        <p:txBody>
          <a:bodyPr>
            <a:normAutofit/>
          </a:bodyPr>
          <a:lstStyle/>
          <a:p>
            <a:r>
              <a:rPr lang="en-US" dirty="0" smtClean="0"/>
              <a:t>Leaded by the motto</a:t>
            </a:r>
          </a:p>
          <a:p>
            <a:pPr marL="0" indent="0">
              <a:buNone/>
            </a:pPr>
            <a:endParaRPr lang="en-US" dirty="0" smtClean="0"/>
          </a:p>
          <a:p>
            <a:pPr marL="914400" lvl="2" indent="0">
              <a:buNone/>
            </a:pPr>
            <a:r>
              <a:rPr 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Research + Industry = Business Opportunity</a:t>
            </a:r>
            <a:endParaRPr lang="en-US" sz="28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US" dirty="0"/>
              <a:t>The </a:t>
            </a:r>
            <a:r>
              <a:rPr lang="en-US" b="1" dirty="0"/>
              <a:t>Technology Transfer Office (TTO)</a:t>
            </a:r>
            <a:r>
              <a:rPr lang="en-US" dirty="0"/>
              <a:t> </a:t>
            </a:r>
            <a:r>
              <a:rPr lang="en-US" dirty="0" smtClean="0"/>
              <a:t>– </a:t>
            </a:r>
          </a:p>
          <a:p>
            <a:pPr lvl="1"/>
            <a:r>
              <a:rPr lang="en-US" b="1" dirty="0" smtClean="0">
                <a:solidFill>
                  <a:srgbClr val="0000FF"/>
                </a:solidFill>
              </a:rPr>
              <a:t>CIRKO – Center for Research, Development  and Continuing Education</a:t>
            </a:r>
            <a:r>
              <a:rPr lang="en-US" dirty="0" smtClean="0"/>
              <a:t> enables </a:t>
            </a:r>
            <a:r>
              <a:rPr lang="en-US" dirty="0"/>
              <a:t>faculty members at the </a:t>
            </a:r>
            <a:r>
              <a:rPr lang="en-US" b="1" dirty="0" smtClean="0"/>
              <a:t>Faculty of Mechanical Engineering in Skopje,</a:t>
            </a:r>
            <a:r>
              <a:rPr lang="en-US" dirty="0" smtClean="0"/>
              <a:t> </a:t>
            </a:r>
            <a:r>
              <a:rPr lang="en-US" dirty="0"/>
              <a:t>to begin start-up companies based on their research and development, and to seek entrepreneurial partners in the private sector.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1FB1BC3-BF5D-4E46-B412-8B9D197B11D2}" type="datetime1">
              <a:rPr lang="en-US" smtClean="0"/>
              <a:t>5/20/14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13</a:t>
            </a:fld>
            <a:endParaRPr kumimoji="0"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2390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7236" y="2133600"/>
            <a:ext cx="7447164" cy="3992563"/>
          </a:xfrm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b="1" dirty="0" smtClean="0"/>
              <a:t>CIRKO HAS BEEN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Designed </a:t>
            </a:r>
            <a:r>
              <a:rPr lang="en-US" b="1" dirty="0"/>
              <a:t>as </a:t>
            </a:r>
            <a:r>
              <a:rPr lang="en-US" b="1" dirty="0" smtClean="0"/>
              <a:t>Centre </a:t>
            </a:r>
            <a:r>
              <a:rPr lang="en-US" b="1" dirty="0"/>
              <a:t>opened for innovative, technology-based and profit-orientated ideas</a:t>
            </a:r>
            <a:r>
              <a:rPr lang="en-US" b="1" dirty="0" smtClean="0"/>
              <a:t>.</a:t>
            </a:r>
          </a:p>
          <a:p>
            <a:pPr>
              <a:spcBef>
                <a:spcPct val="50000"/>
              </a:spcBef>
            </a:pPr>
            <a:endParaRPr lang="en-US" b="1" dirty="0"/>
          </a:p>
          <a:p>
            <a:pPr>
              <a:spcBef>
                <a:spcPct val="50000"/>
              </a:spcBef>
            </a:pPr>
            <a:r>
              <a:rPr lang="en-US" b="1" dirty="0" smtClean="0"/>
              <a:t>The Centre has been established by financial help of GTZ as one of the 5 </a:t>
            </a:r>
            <a:r>
              <a:rPr lang="en-US" b="1" dirty="0" err="1" smtClean="0"/>
              <a:t>Centres</a:t>
            </a:r>
            <a:r>
              <a:rPr lang="en-US" b="1" dirty="0" smtClean="0"/>
              <a:t> at University St Cyril and Methodius ( but only this one survived!)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The additional financial help of USAID  </a:t>
            </a:r>
            <a:r>
              <a:rPr lang="en-US" b="1" dirty="0" err="1" smtClean="0"/>
              <a:t>cca</a:t>
            </a:r>
            <a:r>
              <a:rPr lang="en-US" b="1" dirty="0" smtClean="0"/>
              <a:t> $ 700K </a:t>
            </a:r>
            <a:endParaRPr lang="en-GB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9CB7A13-1EA1-3D41-A1A5-A4221F23211F}" type="datetime1">
              <a:rPr lang="en-US" smtClean="0"/>
              <a:t>5/20/14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14</a:t>
            </a:fld>
            <a:endParaRPr kumimoji="0"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949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CIRKO –</a:t>
            </a:r>
            <a:br>
              <a:rPr lang="en-GB" sz="3600" dirty="0" smtClean="0"/>
            </a:br>
            <a:r>
              <a:rPr lang="en-GB" sz="1800" dirty="0" smtClean="0"/>
              <a:t>CENTER FOR RESEARCH, DEVELOPMENT AND CONTINUING EDUCATION</a:t>
            </a: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/>
          <a:srcRect l="1392" b="14357"/>
          <a:stretch/>
        </p:blipFill>
        <p:spPr>
          <a:xfrm>
            <a:off x="1320800" y="1888066"/>
            <a:ext cx="6493932" cy="4368801"/>
          </a:xfrm>
        </p:spPr>
      </p:pic>
      <p:sp>
        <p:nvSpPr>
          <p:cNvPr id="4" name="Rectangle 3"/>
          <p:cNvSpPr/>
          <p:nvPr/>
        </p:nvSpPr>
        <p:spPr>
          <a:xfrm>
            <a:off x="3818466" y="2590797"/>
            <a:ext cx="1464733" cy="46566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/>
              <a:t>CIRKO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/>
              <a:t>Activities</a:t>
            </a:r>
            <a:endParaRPr lang="en-US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FB74361-BD59-4445-8E8D-5BE3A3421EE7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15</a:t>
            </a:fld>
            <a:endParaRPr kumimoji="0"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395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08001" y="2133600"/>
            <a:ext cx="8350250" cy="3992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Aiming to improve the overall efficiency of the research and innovation engineering system in the area covered</a:t>
            </a:r>
          </a:p>
          <a:p>
            <a:r>
              <a:rPr lang="en-US" dirty="0" smtClean="0"/>
              <a:t>Smart specialization to support the designing and implementation of research and innovation strategies for smart specialization</a:t>
            </a:r>
          </a:p>
          <a:p>
            <a:r>
              <a:rPr lang="en-US" dirty="0" smtClean="0"/>
              <a:t>TTO CIRKO proposes to gather stakeholders in the innovation value chain of the Macedonian industry and region into a partnership that will design and implement actions to </a:t>
            </a:r>
            <a:r>
              <a:rPr lang="en-US" dirty="0"/>
              <a:t>a</a:t>
            </a:r>
            <a:r>
              <a:rPr lang="en-US" dirty="0" smtClean="0"/>
              <a:t>ccelerate innovation and technology transfer</a:t>
            </a:r>
          </a:p>
          <a:p>
            <a:r>
              <a:rPr lang="en-US" dirty="0" smtClean="0"/>
              <a:t> TTO Is essential for strengthening the country scientific base and capacity building in key areas ( according the country strategy)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3736FF5F-B223-FE47-ABD1-E7E6C2BD8467}" type="datetime1">
              <a:rPr lang="en-US" smtClean="0"/>
              <a:t>5/20/14</a:t>
            </a:fld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16</a:t>
            </a:fld>
            <a:endParaRPr kumimoji="0"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083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C3432F-45E8-418C-8766-9C5FEB0EB5AF}" type="slidenum">
              <a:rPr lang="en-US" smtClean="0">
                <a:latin typeface="Arial" pitchFamily="34" charset="0"/>
              </a:rPr>
              <a:pPr/>
              <a:t>17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5" name="Rectangle 65"/>
          <p:cNvSpPr>
            <a:spLocks noChangeArrowheads="1"/>
          </p:cNvSpPr>
          <p:nvPr/>
        </p:nvSpPr>
        <p:spPr bwMode="auto">
          <a:xfrm>
            <a:off x="22920" y="-47875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mk-MK"/>
          </a:p>
        </p:txBody>
      </p:sp>
      <p:grpSp>
        <p:nvGrpSpPr>
          <p:cNvPr id="6" name="Organization Chart 1"/>
          <p:cNvGrpSpPr>
            <a:grpSpLocks noChangeAspect="1"/>
          </p:cNvGrpSpPr>
          <p:nvPr/>
        </p:nvGrpSpPr>
        <p:grpSpPr bwMode="auto">
          <a:xfrm>
            <a:off x="251520" y="908720"/>
            <a:ext cx="8662988" cy="5470525"/>
            <a:chOff x="1448" y="1806"/>
            <a:chExt cx="19249" cy="9549"/>
          </a:xfrm>
        </p:grpSpPr>
        <p:cxnSp>
          <p:nvCxnSpPr>
            <p:cNvPr id="7" name="_s72767"/>
            <p:cNvCxnSpPr>
              <a:cxnSpLocks noChangeShapeType="1"/>
              <a:stCxn id="68" idx="0"/>
              <a:endCxn id="35" idx="2"/>
            </p:cNvCxnSpPr>
            <p:nvPr/>
          </p:nvCxnSpPr>
          <p:spPr bwMode="auto">
            <a:xfrm rot="16200000" flipV="1">
              <a:off x="13721" y="328"/>
              <a:ext cx="3333" cy="794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8" name="_s72766"/>
            <p:cNvCxnSpPr>
              <a:cxnSpLocks noChangeShapeType="1"/>
              <a:stCxn id="66" idx="1"/>
              <a:endCxn id="65" idx="2"/>
            </p:cNvCxnSpPr>
            <p:nvPr/>
          </p:nvCxnSpPr>
          <p:spPr bwMode="auto">
            <a:xfrm rot="10800000">
              <a:off x="15759" y="9568"/>
              <a:ext cx="436" cy="922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9" name="_s72765"/>
            <p:cNvCxnSpPr>
              <a:cxnSpLocks noChangeShapeType="1"/>
              <a:stCxn id="65" idx="1"/>
              <a:endCxn id="63" idx="2"/>
            </p:cNvCxnSpPr>
            <p:nvPr/>
          </p:nvCxnSpPr>
          <p:spPr bwMode="auto">
            <a:xfrm rot="10800000">
              <a:off x="14420" y="8180"/>
              <a:ext cx="419" cy="974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0" name="_s72764"/>
            <p:cNvCxnSpPr>
              <a:cxnSpLocks noChangeShapeType="1"/>
              <a:stCxn id="64" idx="1"/>
              <a:endCxn id="62" idx="2"/>
            </p:cNvCxnSpPr>
            <p:nvPr/>
          </p:nvCxnSpPr>
          <p:spPr bwMode="auto">
            <a:xfrm rot="10800000">
              <a:off x="18437" y="9568"/>
              <a:ext cx="415" cy="855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1" name="_s72763"/>
            <p:cNvCxnSpPr>
              <a:cxnSpLocks noChangeShapeType="1"/>
              <a:stCxn id="63" idx="0"/>
              <a:endCxn id="40" idx="2"/>
            </p:cNvCxnSpPr>
            <p:nvPr/>
          </p:nvCxnSpPr>
          <p:spPr bwMode="auto">
            <a:xfrm rot="5400000" flipH="1" flipV="1">
              <a:off x="14294" y="7226"/>
              <a:ext cx="255" cy="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2" name="_s72762"/>
            <p:cNvCxnSpPr>
              <a:cxnSpLocks noChangeShapeType="1"/>
              <a:stCxn id="62" idx="1"/>
              <a:endCxn id="61" idx="2"/>
            </p:cNvCxnSpPr>
            <p:nvPr/>
          </p:nvCxnSpPr>
          <p:spPr bwMode="auto">
            <a:xfrm rot="10800000">
              <a:off x="17101" y="8180"/>
              <a:ext cx="415" cy="974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3" name="_s72761"/>
            <p:cNvCxnSpPr>
              <a:cxnSpLocks noChangeShapeType="1"/>
              <a:stCxn id="61" idx="0"/>
              <a:endCxn id="43" idx="2"/>
            </p:cNvCxnSpPr>
            <p:nvPr/>
          </p:nvCxnSpPr>
          <p:spPr bwMode="auto">
            <a:xfrm rot="-5400000">
              <a:off x="16822" y="7074"/>
              <a:ext cx="560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4" name="_s72760"/>
            <p:cNvCxnSpPr>
              <a:cxnSpLocks noChangeShapeType="1"/>
              <a:stCxn id="60" idx="1"/>
              <a:endCxn id="59" idx="2"/>
            </p:cNvCxnSpPr>
            <p:nvPr/>
          </p:nvCxnSpPr>
          <p:spPr bwMode="auto">
            <a:xfrm rot="10800000">
              <a:off x="9065" y="8181"/>
              <a:ext cx="416" cy="780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5" name="_s72759"/>
            <p:cNvCxnSpPr>
              <a:cxnSpLocks noChangeShapeType="1"/>
              <a:stCxn id="59" idx="0"/>
              <a:endCxn id="38" idx="2"/>
            </p:cNvCxnSpPr>
            <p:nvPr/>
          </p:nvCxnSpPr>
          <p:spPr bwMode="auto">
            <a:xfrm rot="5400000" flipH="1" flipV="1">
              <a:off x="8871" y="7159"/>
              <a:ext cx="388" cy="4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" name="_s72758"/>
            <p:cNvCxnSpPr>
              <a:cxnSpLocks noChangeShapeType="1"/>
              <a:stCxn id="57" idx="0"/>
              <a:endCxn id="42" idx="2"/>
            </p:cNvCxnSpPr>
            <p:nvPr/>
          </p:nvCxnSpPr>
          <p:spPr bwMode="auto">
            <a:xfrm rot="5400000" flipH="1" flipV="1">
              <a:off x="7541" y="9943"/>
              <a:ext cx="369" cy="4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7" name="_s72757"/>
            <p:cNvCxnSpPr>
              <a:cxnSpLocks noChangeShapeType="1"/>
              <a:stCxn id="56" idx="3"/>
              <a:endCxn id="41" idx="2"/>
            </p:cNvCxnSpPr>
            <p:nvPr/>
          </p:nvCxnSpPr>
          <p:spPr bwMode="auto">
            <a:xfrm flipV="1">
              <a:off x="5971" y="8182"/>
              <a:ext cx="416" cy="1068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8" name="_s72756"/>
            <p:cNvCxnSpPr>
              <a:cxnSpLocks noChangeShapeType="1"/>
              <a:stCxn id="55" idx="3"/>
              <a:endCxn id="53" idx="2"/>
            </p:cNvCxnSpPr>
            <p:nvPr/>
          </p:nvCxnSpPr>
          <p:spPr bwMode="auto">
            <a:xfrm flipV="1">
              <a:off x="3291" y="8180"/>
              <a:ext cx="419" cy="974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19" name="_s72755"/>
            <p:cNvCxnSpPr>
              <a:cxnSpLocks noChangeShapeType="1"/>
              <a:stCxn id="54" idx="1"/>
              <a:endCxn id="53" idx="2"/>
            </p:cNvCxnSpPr>
            <p:nvPr/>
          </p:nvCxnSpPr>
          <p:spPr bwMode="auto">
            <a:xfrm rot="10800000">
              <a:off x="3709" y="8181"/>
              <a:ext cx="416" cy="2442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0" name="_s72754"/>
            <p:cNvCxnSpPr>
              <a:cxnSpLocks noChangeShapeType="1"/>
              <a:stCxn id="53" idx="0"/>
              <a:endCxn id="36" idx="2"/>
            </p:cNvCxnSpPr>
            <p:nvPr/>
          </p:nvCxnSpPr>
          <p:spPr bwMode="auto">
            <a:xfrm rot="5400000" flipH="1" flipV="1">
              <a:off x="3448" y="7093"/>
              <a:ext cx="521" cy="4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1" name="_s72753"/>
            <p:cNvCxnSpPr>
              <a:cxnSpLocks noChangeShapeType="1"/>
              <a:stCxn id="49" idx="1"/>
              <a:endCxn id="47" idx="2"/>
            </p:cNvCxnSpPr>
            <p:nvPr/>
          </p:nvCxnSpPr>
          <p:spPr bwMode="auto">
            <a:xfrm rot="10800000">
              <a:off x="11744" y="8183"/>
              <a:ext cx="414" cy="2359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2" name="_s72752"/>
            <p:cNvCxnSpPr>
              <a:cxnSpLocks noChangeShapeType="1"/>
              <a:stCxn id="48" idx="1"/>
              <a:endCxn id="47" idx="2"/>
            </p:cNvCxnSpPr>
            <p:nvPr/>
          </p:nvCxnSpPr>
          <p:spPr bwMode="auto">
            <a:xfrm rot="10800000">
              <a:off x="11744" y="8183"/>
              <a:ext cx="414" cy="971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3" name="_s72751"/>
            <p:cNvCxnSpPr>
              <a:cxnSpLocks noChangeShapeType="1"/>
              <a:stCxn id="47" idx="0"/>
              <a:endCxn id="39" idx="2"/>
            </p:cNvCxnSpPr>
            <p:nvPr/>
          </p:nvCxnSpPr>
          <p:spPr bwMode="auto">
            <a:xfrm rot="5400000" flipH="1" flipV="1">
              <a:off x="11616" y="7226"/>
              <a:ext cx="255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4" name="_s72750"/>
            <p:cNvCxnSpPr>
              <a:cxnSpLocks noChangeShapeType="1"/>
              <a:stCxn id="46" idx="1"/>
              <a:endCxn id="35" idx="2"/>
            </p:cNvCxnSpPr>
            <p:nvPr/>
          </p:nvCxnSpPr>
          <p:spPr bwMode="auto">
            <a:xfrm rot="10800000">
              <a:off x="11415" y="2634"/>
              <a:ext cx="535" cy="973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5" name="_s72749"/>
            <p:cNvCxnSpPr>
              <a:cxnSpLocks noChangeShapeType="1"/>
              <a:stCxn id="45" idx="0"/>
              <a:endCxn id="44" idx="2"/>
            </p:cNvCxnSpPr>
            <p:nvPr/>
          </p:nvCxnSpPr>
          <p:spPr bwMode="auto">
            <a:xfrm rot="-5400000">
              <a:off x="9918" y="4300"/>
              <a:ext cx="557" cy="1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26" name="_s72748"/>
            <p:cNvCxnSpPr>
              <a:cxnSpLocks noChangeShapeType="1"/>
              <a:stCxn id="44" idx="3"/>
              <a:endCxn id="35" idx="2"/>
            </p:cNvCxnSpPr>
            <p:nvPr/>
          </p:nvCxnSpPr>
          <p:spPr bwMode="auto">
            <a:xfrm flipV="1">
              <a:off x="11118" y="2634"/>
              <a:ext cx="297" cy="973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7" name="_s72747"/>
            <p:cNvCxnSpPr>
              <a:cxnSpLocks noChangeShapeType="1"/>
              <a:stCxn id="43" idx="0"/>
              <a:endCxn id="35" idx="2"/>
            </p:cNvCxnSpPr>
            <p:nvPr/>
          </p:nvCxnSpPr>
          <p:spPr bwMode="auto">
            <a:xfrm rot="16200000" flipV="1">
              <a:off x="12590" y="1459"/>
              <a:ext cx="3333" cy="568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8" name="_s72746"/>
            <p:cNvCxnSpPr>
              <a:cxnSpLocks noChangeShapeType="1"/>
              <a:stCxn id="42" idx="1"/>
              <a:endCxn id="41" idx="2"/>
            </p:cNvCxnSpPr>
            <p:nvPr/>
          </p:nvCxnSpPr>
          <p:spPr bwMode="auto">
            <a:xfrm rot="10800000">
              <a:off x="6387" y="8182"/>
              <a:ext cx="416" cy="1068"/>
            </a:xfrm>
            <a:prstGeom prst="bentConnector2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29" name="_s72745"/>
            <p:cNvCxnSpPr>
              <a:cxnSpLocks noChangeShapeType="1"/>
              <a:stCxn id="41" idx="0"/>
              <a:endCxn id="37" idx="2"/>
            </p:cNvCxnSpPr>
            <p:nvPr/>
          </p:nvCxnSpPr>
          <p:spPr bwMode="auto">
            <a:xfrm rot="5400000" flipH="1" flipV="1">
              <a:off x="6320" y="7032"/>
              <a:ext cx="133" cy="4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30" name="_s72744"/>
            <p:cNvCxnSpPr>
              <a:cxnSpLocks noChangeShapeType="1"/>
              <a:stCxn id="40" idx="0"/>
              <a:endCxn id="35" idx="2"/>
            </p:cNvCxnSpPr>
            <p:nvPr/>
          </p:nvCxnSpPr>
          <p:spPr bwMode="auto">
            <a:xfrm rot="16200000" flipV="1">
              <a:off x="11252" y="2797"/>
              <a:ext cx="3333" cy="3006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1" name="_s72743"/>
            <p:cNvCxnSpPr>
              <a:cxnSpLocks noChangeShapeType="1"/>
              <a:stCxn id="39" idx="0"/>
              <a:endCxn id="35" idx="2"/>
            </p:cNvCxnSpPr>
            <p:nvPr/>
          </p:nvCxnSpPr>
          <p:spPr bwMode="auto">
            <a:xfrm rot="16200000" flipV="1">
              <a:off x="9913" y="4136"/>
              <a:ext cx="3333" cy="32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2" name="_s72742"/>
            <p:cNvCxnSpPr>
              <a:cxnSpLocks noChangeShapeType="1"/>
              <a:stCxn id="38" idx="0"/>
              <a:endCxn id="35" idx="2"/>
            </p:cNvCxnSpPr>
            <p:nvPr/>
          </p:nvCxnSpPr>
          <p:spPr bwMode="auto">
            <a:xfrm rot="5400000" flipH="1" flipV="1">
              <a:off x="8739" y="2960"/>
              <a:ext cx="3002" cy="23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3" name="_s72741"/>
            <p:cNvCxnSpPr>
              <a:cxnSpLocks noChangeShapeType="1"/>
              <a:stCxn id="37" idx="0"/>
              <a:endCxn id="35" idx="2"/>
            </p:cNvCxnSpPr>
            <p:nvPr/>
          </p:nvCxnSpPr>
          <p:spPr bwMode="auto">
            <a:xfrm rot="5400000" flipH="1" flipV="1">
              <a:off x="7334" y="1687"/>
              <a:ext cx="3135" cy="502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cxnSp>
          <p:nvCxnSpPr>
            <p:cNvPr id="34" name="_s72740"/>
            <p:cNvCxnSpPr>
              <a:cxnSpLocks noChangeShapeType="1"/>
              <a:stCxn id="36" idx="0"/>
              <a:endCxn id="35" idx="2"/>
            </p:cNvCxnSpPr>
            <p:nvPr/>
          </p:nvCxnSpPr>
          <p:spPr bwMode="auto">
            <a:xfrm rot="5400000" flipH="1" flipV="1">
              <a:off x="6261" y="82"/>
              <a:ext cx="2603" cy="7706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</p:spPr>
        </p:cxnSp>
        <p:sp>
          <p:nvSpPr>
            <p:cNvPr id="35" name="_s72739"/>
            <p:cNvSpPr>
              <a:spLocks noChangeArrowheads="1"/>
            </p:cNvSpPr>
            <p:nvPr/>
          </p:nvSpPr>
          <p:spPr bwMode="auto">
            <a:xfrm>
              <a:off x="9694" y="1806"/>
              <a:ext cx="3442" cy="828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2000" b="1" i="1" dirty="0">
                  <a:solidFill>
                    <a:srgbClr val="0000FF"/>
                  </a:solidFill>
                  <a:latin typeface="Arial"/>
                  <a:cs typeface="Arial"/>
                </a:rPr>
                <a:t>C I  R K O </a:t>
              </a:r>
              <a:endParaRPr lang="en-US" sz="2000" i="1" dirty="0">
                <a:solidFill>
                  <a:srgbClr val="0000FF"/>
                </a:solidFill>
                <a:latin typeface="Arial"/>
                <a:cs typeface="Arial"/>
              </a:endParaRPr>
            </a:p>
          </p:txBody>
        </p:sp>
        <p:sp>
          <p:nvSpPr>
            <p:cNvPr id="36" name="_s72738"/>
            <p:cNvSpPr>
              <a:spLocks noChangeArrowheads="1"/>
            </p:cNvSpPr>
            <p:nvPr/>
          </p:nvSpPr>
          <p:spPr bwMode="auto">
            <a:xfrm>
              <a:off x="2786" y="5237"/>
              <a:ext cx="1846" cy="1596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endParaRPr lang="en-US" sz="800" b="1">
                <a:cs typeface="Times New Roman" pitchFamily="18" charset="0"/>
              </a:endParaRPr>
            </a:p>
            <a:p>
              <a:pPr algn="ctr" eaLnBrk="0" hangingPunct="0"/>
              <a:endParaRPr lang="en-US" sz="800" b="1">
                <a:cs typeface="Times New Roman" pitchFamily="18" charset="0"/>
              </a:endParaRPr>
            </a:p>
            <a:p>
              <a:pPr algn="ctr" eaLnBrk="0" hangingPunct="0"/>
              <a:r>
                <a:rPr lang="en-US" sz="800" b="1">
                  <a:cs typeface="Times New Roman" pitchFamily="18" charset="0"/>
                </a:rPr>
                <a:t>BUSINESS START UP CENTER</a:t>
              </a:r>
              <a:r>
                <a:rPr lang="en-US" sz="800">
                  <a:cs typeface="Times New Roman" pitchFamily="18" charset="0"/>
                </a:rPr>
                <a:t> </a:t>
              </a:r>
              <a:r>
                <a:rPr lang="en-US" sz="600">
                  <a:cs typeface="Times New Roman" pitchFamily="18" charset="0"/>
                </a:rPr>
                <a:t>(established by ADA – Austrian </a:t>
              </a:r>
              <a:r>
                <a:rPr lang="en-US" sz="800">
                  <a:cs typeface="Times New Roman" pitchFamily="18" charset="0"/>
                </a:rPr>
                <a:t>Development Agency)</a:t>
              </a:r>
              <a:endParaRPr lang="en-US" sz="800"/>
            </a:p>
            <a:p>
              <a:pPr eaLnBrk="0" hangingPunct="0"/>
              <a:endParaRPr lang="en-US" sz="1600"/>
            </a:p>
          </p:txBody>
        </p:sp>
        <p:sp>
          <p:nvSpPr>
            <p:cNvPr id="37" name="_s72737"/>
            <p:cNvSpPr>
              <a:spLocks noChangeArrowheads="1"/>
            </p:cNvSpPr>
            <p:nvPr/>
          </p:nvSpPr>
          <p:spPr bwMode="auto">
            <a:xfrm>
              <a:off x="5464" y="5769"/>
              <a:ext cx="1846" cy="1197"/>
            </a:xfrm>
            <a:prstGeom prst="roundRect">
              <a:avLst>
                <a:gd name="adj" fmla="val 16667"/>
              </a:avLst>
            </a:prstGeom>
            <a:solidFill>
              <a:srgbClr val="FF99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600">
                  <a:cs typeface="Times New Roman" pitchFamily="18" charset="0"/>
                </a:rPr>
                <a:t>CIRKO MES CE – MECHANICAL ENGINEERING SYSTEM CENTER OF EXCELENCE</a:t>
              </a:r>
              <a:endParaRPr lang="en-US" sz="800"/>
            </a:p>
            <a:p>
              <a:pPr algn="ctr" eaLnBrk="0" hangingPunct="0"/>
              <a:r>
                <a:rPr lang="en-US" sz="600">
                  <a:cs typeface="Times New Roman" pitchFamily="18" charset="0"/>
                </a:rPr>
                <a:t>(established by USAID mission in Macedonia)</a:t>
              </a:r>
              <a:endParaRPr lang="en-US" sz="1600"/>
            </a:p>
          </p:txBody>
        </p:sp>
        <p:sp>
          <p:nvSpPr>
            <p:cNvPr id="38" name="_s72736"/>
            <p:cNvSpPr>
              <a:spLocks noChangeArrowheads="1"/>
            </p:cNvSpPr>
            <p:nvPr/>
          </p:nvSpPr>
          <p:spPr bwMode="auto">
            <a:xfrm>
              <a:off x="8142" y="5636"/>
              <a:ext cx="1846" cy="1330"/>
            </a:xfrm>
            <a:prstGeom prst="roundRect">
              <a:avLst>
                <a:gd name="adj" fmla="val 16667"/>
              </a:avLst>
            </a:prstGeom>
            <a:solidFill>
              <a:srgbClr val="00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CENTER FOR TECHNOLOGY TRANSFER (established by GTZ mission in Macedonia)</a:t>
              </a:r>
              <a:endParaRPr lang="en-US" sz="1600"/>
            </a:p>
          </p:txBody>
        </p:sp>
        <p:sp>
          <p:nvSpPr>
            <p:cNvPr id="39" name="_s72735"/>
            <p:cNvSpPr>
              <a:spLocks noChangeArrowheads="1"/>
            </p:cNvSpPr>
            <p:nvPr/>
          </p:nvSpPr>
          <p:spPr bwMode="auto">
            <a:xfrm>
              <a:off x="10821" y="5967"/>
              <a:ext cx="1845" cy="1132"/>
            </a:xfrm>
            <a:prstGeom prst="roundRect">
              <a:avLst>
                <a:gd name="adj" fmla="val 16667"/>
              </a:avLst>
            </a:prstGeom>
            <a:solidFill>
              <a:srgbClr val="CC99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Inspection body(IB)  for inspecting elevators, cranes, ski lifts</a:t>
              </a:r>
              <a:endParaRPr lang="en-US" sz="1600"/>
            </a:p>
          </p:txBody>
        </p:sp>
        <p:sp>
          <p:nvSpPr>
            <p:cNvPr id="40" name="_s72734"/>
            <p:cNvSpPr>
              <a:spLocks noChangeArrowheads="1"/>
            </p:cNvSpPr>
            <p:nvPr/>
          </p:nvSpPr>
          <p:spPr bwMode="auto">
            <a:xfrm>
              <a:off x="13499" y="5967"/>
              <a:ext cx="1845" cy="1132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I</a:t>
              </a:r>
            </a:p>
            <a:p>
              <a:pPr algn="ctr" eaLnBrk="0" hangingPunct="0"/>
              <a:endParaRPr lang="en-US" sz="800">
                <a:cs typeface="Times New Roman" pitchFamily="18" charset="0"/>
              </a:endParaRPr>
            </a:p>
            <a:p>
              <a:pPr algn="ctr" eaLnBrk="0" hangingPunct="0"/>
              <a:r>
                <a:rPr lang="en-US" sz="800" i="1">
                  <a:cs typeface="Times New Roman" pitchFamily="18" charset="0"/>
                </a:rPr>
                <a:t>I</a:t>
              </a:r>
              <a:r>
                <a:rPr lang="en-US" sz="800">
                  <a:cs typeface="Times New Roman" pitchFamily="18" charset="0"/>
                </a:rPr>
                <a:t>nspection body (IB) for inspecting boilers</a:t>
              </a:r>
              <a:endParaRPr lang="en-US" sz="800"/>
            </a:p>
            <a:p>
              <a:pPr eaLnBrk="0" hangingPunct="0"/>
              <a:endParaRPr lang="en-US" sz="1600"/>
            </a:p>
          </p:txBody>
        </p:sp>
        <p:sp>
          <p:nvSpPr>
            <p:cNvPr id="41" name="_s72733"/>
            <p:cNvSpPr>
              <a:spLocks noChangeArrowheads="1"/>
            </p:cNvSpPr>
            <p:nvPr/>
          </p:nvSpPr>
          <p:spPr bwMode="auto">
            <a:xfrm>
              <a:off x="5464" y="7099"/>
              <a:ext cx="1846" cy="1083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endParaRPr lang="en-US" sz="700" b="1">
                <a:cs typeface="Times New Roman" pitchFamily="18" charset="0"/>
              </a:endParaRPr>
            </a:p>
            <a:p>
              <a:pPr algn="ctr" eaLnBrk="0" hangingPunct="0"/>
              <a:endParaRPr lang="en-US" sz="700" b="1">
                <a:cs typeface="Times New Roman" pitchFamily="18" charset="0"/>
              </a:endParaRPr>
            </a:p>
            <a:p>
              <a:pPr algn="ctr" eaLnBrk="0" hangingPunct="0"/>
              <a:r>
                <a:rPr lang="en-US" sz="700" b="1">
                  <a:cs typeface="Times New Roman" pitchFamily="18" charset="0"/>
                </a:rPr>
                <a:t>Advisory board</a:t>
              </a:r>
              <a:endParaRPr lang="en-US" sz="800"/>
            </a:p>
            <a:p>
              <a:pPr eaLnBrk="0" hangingPunct="0"/>
              <a:r>
                <a:rPr lang="en-US" sz="700">
                  <a:cs typeface="Times New Roman" pitchFamily="18" charset="0"/>
                </a:rPr>
                <a:t>(USAID, FME, industry, Ministry of economy, university)</a:t>
              </a:r>
              <a:endParaRPr lang="en-US" sz="800"/>
            </a:p>
            <a:p>
              <a:pPr eaLnBrk="0" hangingPunct="0"/>
              <a:endParaRPr lang="en-US" sz="1600"/>
            </a:p>
          </p:txBody>
        </p:sp>
        <p:sp>
          <p:nvSpPr>
            <p:cNvPr id="42" name="_s72732"/>
            <p:cNvSpPr>
              <a:spLocks noChangeArrowheads="1"/>
            </p:cNvSpPr>
            <p:nvPr/>
          </p:nvSpPr>
          <p:spPr bwMode="auto">
            <a:xfrm>
              <a:off x="6803" y="8741"/>
              <a:ext cx="1846" cy="101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700">
                  <a:cs typeface="Times New Roman" pitchFamily="18" charset="0"/>
                </a:rPr>
                <a:t>Three full employees </a:t>
              </a:r>
              <a:endParaRPr lang="en-US" sz="800"/>
            </a:p>
            <a:p>
              <a:pPr eaLnBrk="0" hangingPunct="0"/>
              <a:r>
                <a:rPr lang="en-US" sz="700">
                  <a:cs typeface="Times New Roman" pitchFamily="18" charset="0"/>
                </a:rPr>
                <a:t>Dushko Kragelj</a:t>
              </a:r>
              <a:endParaRPr lang="en-US" sz="800"/>
            </a:p>
            <a:p>
              <a:pPr eaLnBrk="0" hangingPunct="0"/>
              <a:r>
                <a:rPr lang="en-US" sz="700">
                  <a:cs typeface="Times New Roman" pitchFamily="18" charset="0"/>
                </a:rPr>
                <a:t>Jelena Micevska</a:t>
              </a:r>
              <a:endParaRPr lang="en-US" sz="800"/>
            </a:p>
            <a:p>
              <a:pPr eaLnBrk="0" hangingPunct="0"/>
              <a:r>
                <a:rPr lang="en-US" sz="700">
                  <a:cs typeface="Times New Roman" pitchFamily="18" charset="0"/>
                </a:rPr>
                <a:t>Zora Spirovski</a:t>
              </a:r>
              <a:endParaRPr lang="en-US" sz="1600"/>
            </a:p>
          </p:txBody>
        </p:sp>
        <p:sp>
          <p:nvSpPr>
            <p:cNvPr id="43" name="_s72731"/>
            <p:cNvSpPr>
              <a:spLocks noChangeArrowheads="1"/>
            </p:cNvSpPr>
            <p:nvPr/>
          </p:nvSpPr>
          <p:spPr bwMode="auto">
            <a:xfrm>
              <a:off x="16176" y="5967"/>
              <a:ext cx="1845" cy="828"/>
            </a:xfrm>
            <a:prstGeom prst="roundRect">
              <a:avLst>
                <a:gd name="adj" fmla="val 16667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Inspection body (IB) for work safety</a:t>
              </a:r>
              <a:endParaRPr lang="en-US" sz="1600"/>
            </a:p>
          </p:txBody>
        </p:sp>
        <p:sp>
          <p:nvSpPr>
            <p:cNvPr id="44" name="_s72730"/>
            <p:cNvSpPr>
              <a:spLocks noChangeArrowheads="1"/>
            </p:cNvSpPr>
            <p:nvPr/>
          </p:nvSpPr>
          <p:spPr bwMode="auto">
            <a:xfrm>
              <a:off x="9272" y="3193"/>
              <a:ext cx="1846" cy="82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de-DE" sz="800">
                  <a:cs typeface="Times New Roman" pitchFamily="18" charset="0"/>
                </a:rPr>
                <a:t>General manager (GM) of CIRKO</a:t>
              </a:r>
              <a:endParaRPr lang="en-US" sz="800"/>
            </a:p>
            <a:p>
              <a:pPr algn="ctr" eaLnBrk="0" hangingPunct="0"/>
              <a:r>
                <a:rPr lang="de-DE" sz="800">
                  <a:cs typeface="Times New Roman" pitchFamily="18" charset="0"/>
                </a:rPr>
                <a:t>Zvonimir Kostik </a:t>
              </a:r>
              <a:endParaRPr lang="de-DE" sz="1600"/>
            </a:p>
          </p:txBody>
        </p:sp>
        <p:sp>
          <p:nvSpPr>
            <p:cNvPr id="45" name="_s72729"/>
            <p:cNvSpPr>
              <a:spLocks noChangeArrowheads="1"/>
            </p:cNvSpPr>
            <p:nvPr/>
          </p:nvSpPr>
          <p:spPr bwMode="auto">
            <a:xfrm>
              <a:off x="9272" y="4580"/>
              <a:ext cx="1846" cy="82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Administrative office (counter, lawyer) </a:t>
              </a:r>
              <a:endParaRPr lang="en-US" sz="1600"/>
            </a:p>
          </p:txBody>
        </p:sp>
        <p:sp>
          <p:nvSpPr>
            <p:cNvPr id="46" name="_s72728"/>
            <p:cNvSpPr>
              <a:spLocks noChangeArrowheads="1"/>
            </p:cNvSpPr>
            <p:nvPr/>
          </p:nvSpPr>
          <p:spPr bwMode="auto">
            <a:xfrm>
              <a:off x="11950" y="3193"/>
              <a:ext cx="1847" cy="82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Steering committee (SC)</a:t>
              </a:r>
              <a:endParaRPr lang="en-US" sz="1600"/>
            </a:p>
          </p:txBody>
        </p:sp>
        <p:sp>
          <p:nvSpPr>
            <p:cNvPr id="47" name="_s72727"/>
            <p:cNvSpPr>
              <a:spLocks noChangeArrowheads="1"/>
            </p:cNvSpPr>
            <p:nvPr/>
          </p:nvSpPr>
          <p:spPr bwMode="auto">
            <a:xfrm>
              <a:off x="10820" y="7354"/>
              <a:ext cx="1846" cy="82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General manager </a:t>
              </a:r>
              <a:endParaRPr lang="en-US" sz="800"/>
            </a:p>
            <a:p>
              <a:pPr algn="ctr" eaLnBrk="0" hangingPunct="0"/>
              <a:r>
                <a:rPr lang="en-US" sz="800">
                  <a:cs typeface="Times New Roman" pitchFamily="18" charset="0"/>
                </a:rPr>
                <a:t>Aleksandar Antevski</a:t>
              </a:r>
              <a:endParaRPr lang="en-US" sz="1600"/>
            </a:p>
          </p:txBody>
        </p:sp>
        <p:sp>
          <p:nvSpPr>
            <p:cNvPr id="48" name="_s72726"/>
            <p:cNvSpPr>
              <a:spLocks noChangeArrowheads="1"/>
            </p:cNvSpPr>
            <p:nvPr/>
          </p:nvSpPr>
          <p:spPr bwMode="auto">
            <a:xfrm>
              <a:off x="12159" y="8741"/>
              <a:ext cx="1846" cy="82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Full Employees </a:t>
              </a:r>
              <a:endParaRPr lang="en-US" sz="800"/>
            </a:p>
            <a:p>
              <a:pPr algn="ctr" eaLnBrk="0" hangingPunct="0"/>
              <a:r>
                <a:rPr lang="en-US" sz="800">
                  <a:cs typeface="Times New Roman" pitchFamily="18" charset="0"/>
                </a:rPr>
                <a:t>Toni Velkov</a:t>
              </a:r>
              <a:endParaRPr lang="en-US" sz="800"/>
            </a:p>
            <a:p>
              <a:pPr algn="ctr" eaLnBrk="0" hangingPunct="0"/>
              <a:r>
                <a:rPr lang="en-US" sz="800">
                  <a:cs typeface="Times New Roman" pitchFamily="18" charset="0"/>
                </a:rPr>
                <a:t>Zoran Stojcev</a:t>
              </a:r>
              <a:endParaRPr lang="en-US" sz="1600"/>
            </a:p>
          </p:txBody>
        </p:sp>
        <p:sp>
          <p:nvSpPr>
            <p:cNvPr id="49" name="_s72725"/>
            <p:cNvSpPr>
              <a:spLocks noChangeArrowheads="1"/>
            </p:cNvSpPr>
            <p:nvPr/>
          </p:nvSpPr>
          <p:spPr bwMode="auto">
            <a:xfrm>
              <a:off x="12159" y="10128"/>
              <a:ext cx="1846" cy="82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Part time</a:t>
              </a:r>
              <a:endParaRPr lang="en-US" sz="800"/>
            </a:p>
            <a:p>
              <a:pPr algn="ctr" eaLnBrk="0" hangingPunct="0"/>
              <a:r>
                <a:rPr lang="en-US" sz="800">
                  <a:cs typeface="Times New Roman" pitchFamily="18" charset="0"/>
                </a:rPr>
                <a:t>11 Experts from University for specific   isssues </a:t>
              </a:r>
              <a:endParaRPr lang="en-US" sz="1600"/>
            </a:p>
          </p:txBody>
        </p:sp>
        <p:sp>
          <p:nvSpPr>
            <p:cNvPr id="51" name="Rectangle 19"/>
            <p:cNvSpPr>
              <a:spLocks noChangeArrowheads="1"/>
            </p:cNvSpPr>
            <p:nvPr/>
          </p:nvSpPr>
          <p:spPr bwMode="auto">
            <a:xfrm>
              <a:off x="15065" y="1806"/>
              <a:ext cx="4223" cy="183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000">
                  <a:cs typeface="Times New Roman" pitchFamily="18" charset="0"/>
                </a:rPr>
                <a:t>CIRKO  has ADVISORY BOARD responsible for advising and developing new centers and expert works (University, ministries, industry)</a:t>
              </a:r>
              <a:endParaRPr lang="en-US"/>
            </a:p>
          </p:txBody>
        </p:sp>
        <p:sp>
          <p:nvSpPr>
            <p:cNvPr id="52" name="Rectangle 18"/>
            <p:cNvSpPr>
              <a:spLocks noChangeArrowheads="1"/>
            </p:cNvSpPr>
            <p:nvPr/>
          </p:nvSpPr>
          <p:spPr bwMode="auto">
            <a:xfrm>
              <a:off x="11729" y="4215"/>
              <a:ext cx="7980" cy="14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 eaLnBrk="0" hangingPunct="0"/>
              <a:r>
                <a:rPr lang="en-US" sz="800" dirty="0">
                  <a:cs typeface="Times New Roman" pitchFamily="18" charset="0"/>
                </a:rPr>
                <a:t>SC has on Board </a:t>
              </a:r>
              <a:r>
                <a:rPr lang="en-US" sz="1000" dirty="0">
                  <a:cs typeface="Times New Roman" pitchFamily="18" charset="0"/>
                </a:rPr>
                <a:t>13 people from University and Ministry of education . Head of the Board is the Dean of the Faculty of Mechanical Engineering</a:t>
              </a:r>
              <a:endParaRPr lang="en-US" sz="900" dirty="0"/>
            </a:p>
            <a:p>
              <a:pPr eaLnBrk="0" hangingPunct="0"/>
              <a:r>
                <a:rPr lang="en-US" sz="800" dirty="0">
                  <a:cs typeface="Times New Roman" pitchFamily="18" charset="0"/>
                </a:rPr>
                <a:t> SC is  responsible for the financial reports and each annual report have to be accepted by the SC and send to the IRS</a:t>
              </a:r>
              <a:endParaRPr lang="en-US" dirty="0"/>
            </a:p>
          </p:txBody>
        </p:sp>
        <p:sp>
          <p:nvSpPr>
            <p:cNvPr id="53" name="_s72721"/>
            <p:cNvSpPr>
              <a:spLocks noChangeArrowheads="1"/>
            </p:cNvSpPr>
            <p:nvPr/>
          </p:nvSpPr>
          <p:spPr bwMode="auto">
            <a:xfrm>
              <a:off x="2786" y="7354"/>
              <a:ext cx="1846" cy="82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600" b="1">
                  <a:cs typeface="Times New Roman" pitchFamily="18" charset="0"/>
                </a:rPr>
                <a:t>Advisory Board</a:t>
              </a:r>
              <a:endParaRPr lang="en-US" sz="800"/>
            </a:p>
            <a:p>
              <a:pPr algn="ctr" eaLnBrk="0" hangingPunct="0"/>
              <a:r>
                <a:rPr lang="en-US" sz="600">
                  <a:cs typeface="Times New Roman" pitchFamily="18" charset="0"/>
                </a:rPr>
                <a:t>(Ministry of economy, agency for entrepreneur ship , university, ADA)</a:t>
              </a:r>
              <a:endParaRPr lang="en-US" sz="1600"/>
            </a:p>
          </p:txBody>
        </p:sp>
        <p:sp>
          <p:nvSpPr>
            <p:cNvPr id="54" name="_s72720"/>
            <p:cNvSpPr>
              <a:spLocks noChangeArrowheads="1"/>
            </p:cNvSpPr>
            <p:nvPr/>
          </p:nvSpPr>
          <p:spPr bwMode="auto">
            <a:xfrm>
              <a:off x="4125" y="9892"/>
              <a:ext cx="1846" cy="1463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 dirty="0">
                  <a:cs typeface="Times New Roman" pitchFamily="18" charset="0"/>
                </a:rPr>
                <a:t>Employees </a:t>
              </a:r>
              <a:endParaRPr lang="en-US" sz="800" dirty="0"/>
            </a:p>
            <a:p>
              <a:pPr algn="ctr" eaLnBrk="0" hangingPunct="0"/>
              <a:r>
                <a:rPr lang="en-US" sz="800" dirty="0" err="1">
                  <a:cs typeface="Times New Roman" pitchFamily="18" charset="0"/>
                </a:rPr>
                <a:t>Trajce</a:t>
              </a:r>
              <a:r>
                <a:rPr lang="en-US" sz="800" dirty="0">
                  <a:cs typeface="Times New Roman" pitchFamily="18" charset="0"/>
                </a:rPr>
                <a:t> </a:t>
              </a:r>
              <a:r>
                <a:rPr lang="en-US" sz="800" dirty="0" err="1">
                  <a:cs typeface="Times New Roman" pitchFamily="18" charset="0"/>
                </a:rPr>
                <a:t>Velkovski</a:t>
              </a:r>
              <a:endParaRPr lang="en-US" sz="800" dirty="0"/>
            </a:p>
            <a:p>
              <a:pPr algn="ctr" eaLnBrk="0" hangingPunct="0"/>
              <a:r>
                <a:rPr lang="en-US" sz="800" dirty="0" err="1">
                  <a:cs typeface="Times New Roman" pitchFamily="18" charset="0"/>
                </a:rPr>
                <a:t>Bojan</a:t>
              </a:r>
              <a:r>
                <a:rPr lang="en-US" sz="800" dirty="0">
                  <a:cs typeface="Times New Roman" pitchFamily="18" charset="0"/>
                </a:rPr>
                <a:t> </a:t>
              </a:r>
              <a:r>
                <a:rPr lang="en-US" sz="800" dirty="0" err="1" smtClean="0">
                  <a:cs typeface="Times New Roman" pitchFamily="18" charset="0"/>
                </a:rPr>
                <a:t>Jovanovski</a:t>
              </a:r>
              <a:endParaRPr lang="en-US" sz="800" dirty="0"/>
            </a:p>
          </p:txBody>
        </p:sp>
        <p:sp>
          <p:nvSpPr>
            <p:cNvPr id="55" name="_s72719"/>
            <p:cNvSpPr>
              <a:spLocks noChangeArrowheads="1"/>
            </p:cNvSpPr>
            <p:nvPr/>
          </p:nvSpPr>
          <p:spPr bwMode="auto">
            <a:xfrm>
              <a:off x="1448" y="8741"/>
              <a:ext cx="1845" cy="82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endParaRPr lang="en-US" sz="800" dirty="0">
                <a:cs typeface="Times New Roman" pitchFamily="18" charset="0"/>
              </a:endParaRPr>
            </a:p>
            <a:p>
              <a:pPr algn="ctr" eaLnBrk="0" hangingPunct="0"/>
              <a:r>
                <a:rPr lang="en-US" sz="800" dirty="0">
                  <a:cs typeface="Times New Roman" pitchFamily="18" charset="0"/>
                </a:rPr>
                <a:t>General </a:t>
              </a:r>
              <a:r>
                <a:rPr lang="en-US" sz="800" dirty="0" smtClean="0">
                  <a:cs typeface="Times New Roman" pitchFamily="18" charset="0"/>
                </a:rPr>
                <a:t>manager</a:t>
              </a:r>
            </a:p>
            <a:p>
              <a:pPr algn="ctr" eaLnBrk="0" hangingPunct="0"/>
              <a:r>
                <a:rPr lang="en-US" sz="800" dirty="0" err="1" smtClean="0">
                  <a:cs typeface="Times New Roman" pitchFamily="18" charset="0"/>
                </a:rPr>
                <a:t>Radmil</a:t>
              </a:r>
              <a:r>
                <a:rPr lang="en-US" sz="800" dirty="0" smtClean="0">
                  <a:cs typeface="Times New Roman" pitchFamily="18" charset="0"/>
                </a:rPr>
                <a:t> </a:t>
              </a:r>
              <a:r>
                <a:rPr lang="en-US" sz="800" dirty="0" err="1" smtClean="0">
                  <a:cs typeface="Times New Roman" pitchFamily="18" charset="0"/>
                </a:rPr>
                <a:t>POlenakovik</a:t>
              </a:r>
              <a:endParaRPr lang="en-US" sz="800" dirty="0"/>
            </a:p>
            <a:p>
              <a:pPr eaLnBrk="0" hangingPunct="0"/>
              <a:endParaRPr lang="en-US" sz="1600" dirty="0"/>
            </a:p>
          </p:txBody>
        </p:sp>
        <p:sp>
          <p:nvSpPr>
            <p:cNvPr id="56" name="_s72718"/>
            <p:cNvSpPr>
              <a:spLocks noChangeArrowheads="1"/>
            </p:cNvSpPr>
            <p:nvPr/>
          </p:nvSpPr>
          <p:spPr bwMode="auto">
            <a:xfrm>
              <a:off x="4125" y="8741"/>
              <a:ext cx="1846" cy="101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endParaRPr lang="en-US" sz="800">
                <a:cs typeface="Times New Roman" pitchFamily="18" charset="0"/>
              </a:endParaRPr>
            </a:p>
            <a:p>
              <a:pPr algn="ctr" eaLnBrk="0" hangingPunct="0"/>
              <a:endParaRPr lang="en-US" sz="800">
                <a:cs typeface="Times New Roman" pitchFamily="18" charset="0"/>
              </a:endParaRPr>
            </a:p>
            <a:p>
              <a:pPr algn="ctr" eaLnBrk="0" hangingPunct="0"/>
              <a:r>
                <a:rPr lang="en-US" sz="800">
                  <a:cs typeface="Times New Roman" pitchFamily="18" charset="0"/>
                </a:rPr>
                <a:t>General Manager </a:t>
              </a:r>
              <a:endParaRPr lang="en-US" sz="800"/>
            </a:p>
            <a:p>
              <a:pPr algn="ctr" eaLnBrk="0" hangingPunct="0"/>
              <a:r>
                <a:rPr lang="en-US" sz="800">
                  <a:cs typeface="Times New Roman" pitchFamily="18" charset="0"/>
                </a:rPr>
                <a:t>(Jasmina Chaloska)</a:t>
              </a:r>
              <a:endParaRPr lang="en-US" sz="800"/>
            </a:p>
            <a:p>
              <a:pPr eaLnBrk="0" hangingPunct="0"/>
              <a:endParaRPr lang="en-US" sz="1600"/>
            </a:p>
          </p:txBody>
        </p:sp>
        <p:sp>
          <p:nvSpPr>
            <p:cNvPr id="57" name="_s72717"/>
            <p:cNvSpPr>
              <a:spLocks noChangeArrowheads="1"/>
            </p:cNvSpPr>
            <p:nvPr/>
          </p:nvSpPr>
          <p:spPr bwMode="auto">
            <a:xfrm>
              <a:off x="6803" y="10128"/>
              <a:ext cx="1846" cy="82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Part time Experts from industry  and university </a:t>
              </a:r>
              <a:endParaRPr lang="en-US" sz="1600"/>
            </a:p>
          </p:txBody>
        </p:sp>
        <p:sp>
          <p:nvSpPr>
            <p:cNvPr id="59" name="_s72715"/>
            <p:cNvSpPr>
              <a:spLocks noChangeArrowheads="1"/>
            </p:cNvSpPr>
            <p:nvPr/>
          </p:nvSpPr>
          <p:spPr bwMode="auto">
            <a:xfrm>
              <a:off x="8142" y="7354"/>
              <a:ext cx="1846" cy="82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600" b="1">
                  <a:cs typeface="Times New Roman" pitchFamily="18" charset="0"/>
                </a:rPr>
                <a:t>ADVISORY BOARD</a:t>
              </a:r>
              <a:endParaRPr lang="en-US" sz="800"/>
            </a:p>
            <a:p>
              <a:pPr algn="ctr" eaLnBrk="0" hangingPunct="0"/>
              <a:r>
                <a:rPr lang="en-US" sz="600">
                  <a:cs typeface="Times New Roman" pitchFamily="18" charset="0"/>
                </a:rPr>
                <a:t>(GTZ, FME, university)</a:t>
              </a:r>
              <a:endParaRPr lang="en-US" sz="1600"/>
            </a:p>
          </p:txBody>
        </p:sp>
        <p:sp>
          <p:nvSpPr>
            <p:cNvPr id="60" name="_s72714"/>
            <p:cNvSpPr>
              <a:spLocks noChangeArrowheads="1"/>
            </p:cNvSpPr>
            <p:nvPr/>
          </p:nvSpPr>
          <p:spPr bwMode="auto">
            <a:xfrm>
              <a:off x="9481" y="8562"/>
              <a:ext cx="1846" cy="798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endParaRPr lang="en-US" sz="600">
                <a:cs typeface="Times New Roman" pitchFamily="18" charset="0"/>
              </a:endParaRPr>
            </a:p>
            <a:p>
              <a:pPr algn="ctr" eaLnBrk="0" hangingPunct="0"/>
              <a:endParaRPr lang="en-US" sz="600">
                <a:cs typeface="Times New Roman" pitchFamily="18" charset="0"/>
              </a:endParaRPr>
            </a:p>
            <a:p>
              <a:pPr algn="ctr" eaLnBrk="0" hangingPunct="0"/>
              <a:r>
                <a:rPr lang="en-US" sz="600">
                  <a:cs typeface="Times New Roman" pitchFamily="18" charset="0"/>
                </a:rPr>
                <a:t>Project based employment, freelancers.</a:t>
              </a:r>
              <a:endParaRPr lang="en-US" sz="800"/>
            </a:p>
            <a:p>
              <a:pPr algn="ctr" eaLnBrk="0" hangingPunct="0"/>
              <a:r>
                <a:rPr lang="en-US" sz="600">
                  <a:cs typeface="Times New Roman" pitchFamily="18" charset="0"/>
                </a:rPr>
                <a:t>experts</a:t>
              </a:r>
              <a:endParaRPr lang="en-US" sz="800"/>
            </a:p>
            <a:p>
              <a:pPr eaLnBrk="0" hangingPunct="0"/>
              <a:endParaRPr lang="en-US" sz="1600"/>
            </a:p>
          </p:txBody>
        </p:sp>
        <p:sp>
          <p:nvSpPr>
            <p:cNvPr id="61" name="_s72713"/>
            <p:cNvSpPr>
              <a:spLocks noChangeArrowheads="1"/>
            </p:cNvSpPr>
            <p:nvPr/>
          </p:nvSpPr>
          <p:spPr bwMode="auto">
            <a:xfrm>
              <a:off x="16176" y="7354"/>
              <a:ext cx="1845" cy="82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General manager of the IB</a:t>
              </a:r>
              <a:endParaRPr lang="en-US" sz="1600"/>
            </a:p>
          </p:txBody>
        </p:sp>
        <p:sp>
          <p:nvSpPr>
            <p:cNvPr id="62" name="_s72712"/>
            <p:cNvSpPr>
              <a:spLocks noChangeArrowheads="1"/>
            </p:cNvSpPr>
            <p:nvPr/>
          </p:nvSpPr>
          <p:spPr bwMode="auto">
            <a:xfrm>
              <a:off x="17514" y="8741"/>
              <a:ext cx="1845" cy="82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Two full employees</a:t>
              </a:r>
              <a:endParaRPr lang="en-US" sz="1600"/>
            </a:p>
          </p:txBody>
        </p:sp>
        <p:sp>
          <p:nvSpPr>
            <p:cNvPr id="63" name="_s72711"/>
            <p:cNvSpPr>
              <a:spLocks noChangeArrowheads="1"/>
            </p:cNvSpPr>
            <p:nvPr/>
          </p:nvSpPr>
          <p:spPr bwMode="auto">
            <a:xfrm>
              <a:off x="13498" y="7354"/>
              <a:ext cx="1846" cy="82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General manager of the IB</a:t>
              </a:r>
              <a:endParaRPr lang="en-US" sz="1600"/>
            </a:p>
          </p:txBody>
        </p:sp>
        <p:sp>
          <p:nvSpPr>
            <p:cNvPr id="64" name="_s72710"/>
            <p:cNvSpPr>
              <a:spLocks noChangeArrowheads="1"/>
            </p:cNvSpPr>
            <p:nvPr/>
          </p:nvSpPr>
          <p:spPr bwMode="auto">
            <a:xfrm>
              <a:off x="18852" y="9892"/>
              <a:ext cx="1845" cy="1063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Part time employees, experts from FME and industry</a:t>
              </a:r>
              <a:endParaRPr lang="en-US" sz="1600"/>
            </a:p>
          </p:txBody>
        </p:sp>
        <p:sp>
          <p:nvSpPr>
            <p:cNvPr id="65" name="_s72709"/>
            <p:cNvSpPr>
              <a:spLocks noChangeArrowheads="1"/>
            </p:cNvSpPr>
            <p:nvPr/>
          </p:nvSpPr>
          <p:spPr bwMode="auto">
            <a:xfrm>
              <a:off x="14837" y="8741"/>
              <a:ext cx="1845" cy="82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800">
                  <a:cs typeface="Times New Roman" pitchFamily="18" charset="0"/>
                </a:rPr>
                <a:t>Three full time employees</a:t>
              </a:r>
              <a:endParaRPr lang="en-US" sz="1600"/>
            </a:p>
          </p:txBody>
        </p:sp>
        <p:sp>
          <p:nvSpPr>
            <p:cNvPr id="66" name="_s72708"/>
            <p:cNvSpPr>
              <a:spLocks noChangeArrowheads="1"/>
            </p:cNvSpPr>
            <p:nvPr/>
          </p:nvSpPr>
          <p:spPr bwMode="auto">
            <a:xfrm>
              <a:off x="16196" y="9892"/>
              <a:ext cx="1845" cy="1197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endParaRPr lang="en-US" sz="800">
                <a:cs typeface="Times New Roman" pitchFamily="18" charset="0"/>
              </a:endParaRPr>
            </a:p>
            <a:p>
              <a:pPr algn="ctr" eaLnBrk="0" hangingPunct="0"/>
              <a:endParaRPr lang="en-US" sz="800">
                <a:cs typeface="Times New Roman" pitchFamily="18" charset="0"/>
              </a:endParaRPr>
            </a:p>
            <a:p>
              <a:pPr algn="ctr" eaLnBrk="0" hangingPunct="0"/>
              <a:r>
                <a:rPr lang="en-US" sz="800">
                  <a:cs typeface="Times New Roman" pitchFamily="18" charset="0"/>
                </a:rPr>
                <a:t>Part time employees, 14 experts from FME and industry</a:t>
              </a:r>
              <a:endParaRPr lang="en-US" sz="800"/>
            </a:p>
            <a:p>
              <a:pPr eaLnBrk="0" hangingPunct="0"/>
              <a:endParaRPr lang="en-US" sz="1600"/>
            </a:p>
          </p:txBody>
        </p:sp>
        <p:sp>
          <p:nvSpPr>
            <p:cNvPr id="67" name="AutoShape 3"/>
            <p:cNvSpPr>
              <a:spLocks noChangeArrowheads="1"/>
            </p:cNvSpPr>
            <p:nvPr/>
          </p:nvSpPr>
          <p:spPr bwMode="auto">
            <a:xfrm>
              <a:off x="12385" y="1992"/>
              <a:ext cx="2187" cy="184"/>
            </a:xfrm>
            <a:prstGeom prst="leftArrow">
              <a:avLst>
                <a:gd name="adj1" fmla="val 50000"/>
                <a:gd name="adj2" fmla="val 297147"/>
              </a:avLst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mk-MK"/>
            </a:p>
          </p:txBody>
        </p:sp>
        <p:sp>
          <p:nvSpPr>
            <p:cNvPr id="68" name="_s72706"/>
            <p:cNvSpPr>
              <a:spLocks noChangeArrowheads="1"/>
            </p:cNvSpPr>
            <p:nvPr/>
          </p:nvSpPr>
          <p:spPr bwMode="auto">
            <a:xfrm>
              <a:off x="18437" y="5967"/>
              <a:ext cx="1845" cy="1132"/>
            </a:xfrm>
            <a:prstGeom prst="roundRect">
              <a:avLst>
                <a:gd name="adj" fmla="val 16667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0" hangingPunct="0"/>
              <a:r>
                <a:rPr lang="en-US" sz="700">
                  <a:cs typeface="Times New Roman" pitchFamily="18" charset="0"/>
                </a:rPr>
                <a:t>Project based employees , experts from FME, industry</a:t>
              </a:r>
              <a:endParaRPr lang="en-US" sz="800"/>
            </a:p>
            <a:p>
              <a:pPr algn="ctr" eaLnBrk="0" hangingPunct="0"/>
              <a:r>
                <a:rPr lang="en-US" sz="700">
                  <a:cs typeface="Times New Roman" pitchFamily="18" charset="0"/>
                </a:rPr>
                <a:t>ENGINEERING SERVICES </a:t>
              </a:r>
              <a:endParaRPr lang="en-US" sz="1600"/>
            </a:p>
          </p:txBody>
        </p:sp>
      </p:grpSp>
      <p:sp>
        <p:nvSpPr>
          <p:cNvPr id="6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663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903" y="2827866"/>
            <a:ext cx="7076747" cy="1388533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accent2"/>
                </a:solidFill>
                <a:latin typeface="Arial" charset="0"/>
                <a:ea typeface="ヒラギノ角ゴ Pro W3" charset="0"/>
              </a:rPr>
              <a:t>Professor or researcher provides expert service to private company in exchange for payment, usually on a personal basis</a:t>
            </a:r>
            <a:r>
              <a:rPr lang="en-US" dirty="0" smtClean="0">
                <a:solidFill>
                  <a:schemeClr val="accent2"/>
                </a:solidFill>
                <a:latin typeface="Arial" charset="0"/>
                <a:ea typeface="ヒラギノ角ゴ Pro W3" charset="0"/>
              </a:rPr>
              <a:t>.</a:t>
            </a:r>
          </a:p>
          <a:p>
            <a:r>
              <a:rPr lang="en-US" dirty="0" smtClean="0">
                <a:solidFill>
                  <a:schemeClr val="accent2"/>
                </a:solidFill>
                <a:latin typeface="Arial" charset="0"/>
                <a:ea typeface="ヒラギノ角ゴ Pro W3" charset="0"/>
              </a:rPr>
              <a:t>B</a:t>
            </a:r>
            <a:r>
              <a:rPr lang="en-US" dirty="0" smtClean="0">
                <a:solidFill>
                  <a:schemeClr val="accent2"/>
                </a:solidFill>
                <a:latin typeface="Arial" charset="0"/>
                <a:ea typeface="ヒラギノ角ゴ Pro W3" charset="0"/>
              </a:rPr>
              <a:t>ut than it will be only  </a:t>
            </a:r>
          </a:p>
          <a:p>
            <a:pPr lvl="1"/>
            <a:r>
              <a:rPr lang="en-US" dirty="0">
                <a:latin typeface="Arial" charset="0"/>
              </a:rPr>
              <a:t>Consultancy Agreements </a:t>
            </a:r>
            <a:endParaRPr lang="en-US" dirty="0">
              <a:solidFill>
                <a:schemeClr val="accent2"/>
              </a:solidFill>
              <a:latin typeface="Arial" charset="0"/>
              <a:ea typeface="ヒラギノ角ゴ Pro W3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9CB7A13-1EA1-3D41-A1A5-A4221F23211F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18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198932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4"/>
          <p:cNvGrpSpPr>
            <a:grpSpLocks/>
          </p:cNvGrpSpPr>
          <p:nvPr/>
        </p:nvGrpSpPr>
        <p:grpSpPr bwMode="auto">
          <a:xfrm>
            <a:off x="769905" y="938237"/>
            <a:ext cx="7982677" cy="5630838"/>
            <a:chOff x="144" y="288"/>
            <a:chExt cx="4160" cy="3892"/>
          </a:xfrm>
        </p:grpSpPr>
        <p:sp>
          <p:nvSpPr>
            <p:cNvPr id="4099" name="AutoShape 5"/>
            <p:cNvSpPr>
              <a:spLocks noChangeArrowheads="1"/>
            </p:cNvSpPr>
            <p:nvPr/>
          </p:nvSpPr>
          <p:spPr bwMode="auto">
            <a:xfrm>
              <a:off x="2705" y="555"/>
              <a:ext cx="1567" cy="2944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32156"/>
              </a:srgb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0" name="AutoShape 6"/>
            <p:cNvSpPr>
              <a:spLocks noChangeArrowheads="1"/>
            </p:cNvSpPr>
            <p:nvPr/>
          </p:nvSpPr>
          <p:spPr bwMode="auto">
            <a:xfrm>
              <a:off x="702" y="3096"/>
              <a:ext cx="2308" cy="1084"/>
            </a:xfrm>
            <a:prstGeom prst="roundRect">
              <a:avLst>
                <a:gd name="adj" fmla="val 16667"/>
              </a:avLst>
            </a:prstGeom>
            <a:solidFill>
              <a:srgbClr val="CCFFFF">
                <a:alpha val="49019"/>
              </a:srgb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4101" name="Object 7"/>
            <p:cNvGraphicFramePr>
              <a:graphicFrameLocks noChangeAspect="1"/>
            </p:cNvGraphicFramePr>
            <p:nvPr/>
          </p:nvGraphicFramePr>
          <p:xfrm>
            <a:off x="1200" y="1488"/>
            <a:ext cx="737" cy="6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0" r:id="rId3" imgW="4117818" imgH="3468986" progId="">
                    <p:embed/>
                  </p:oleObj>
                </mc:Choice>
                <mc:Fallback>
                  <p:oleObj r:id="rId3" imgW="4117818" imgH="3468986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0" y="1488"/>
                          <a:ext cx="737" cy="6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2" name="Object 8"/>
            <p:cNvGraphicFramePr>
              <a:graphicFrameLocks noChangeAspect="1"/>
            </p:cNvGraphicFramePr>
            <p:nvPr/>
          </p:nvGraphicFramePr>
          <p:xfrm>
            <a:off x="912" y="288"/>
            <a:ext cx="640" cy="5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1" r:id="rId5" imgW="4117818" imgH="3468986" progId="">
                    <p:embed/>
                  </p:oleObj>
                </mc:Choice>
                <mc:Fallback>
                  <p:oleObj r:id="rId5" imgW="4117818" imgH="3468986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2" y="288"/>
                          <a:ext cx="640" cy="5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3" name="Object 9"/>
            <p:cNvGraphicFramePr>
              <a:graphicFrameLocks noChangeAspect="1"/>
            </p:cNvGraphicFramePr>
            <p:nvPr/>
          </p:nvGraphicFramePr>
          <p:xfrm>
            <a:off x="1440" y="3162"/>
            <a:ext cx="773" cy="6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2" r:id="rId6" imgW="4117818" imgH="3468986" progId="">
                    <p:embed/>
                  </p:oleObj>
                </mc:Choice>
                <mc:Fallback>
                  <p:oleObj r:id="rId6" imgW="4117818" imgH="3468986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3162"/>
                          <a:ext cx="773" cy="6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104" name="Object 10"/>
            <p:cNvGraphicFramePr>
              <a:graphicFrameLocks noChangeAspect="1"/>
            </p:cNvGraphicFramePr>
            <p:nvPr/>
          </p:nvGraphicFramePr>
          <p:xfrm>
            <a:off x="2928" y="969"/>
            <a:ext cx="569" cy="46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73" r:id="rId7" imgW="4117818" imgH="3468986" progId="">
                    <p:embed/>
                  </p:oleObj>
                </mc:Choice>
                <mc:Fallback>
                  <p:oleObj r:id="rId7" imgW="4117818" imgH="3468986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8" y="969"/>
                          <a:ext cx="569" cy="46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105" name="Text Box 11"/>
            <p:cNvSpPr txBox="1">
              <a:spLocks noChangeArrowheads="1"/>
            </p:cNvSpPr>
            <p:nvPr/>
          </p:nvSpPr>
          <p:spPr bwMode="auto">
            <a:xfrm>
              <a:off x="144" y="1872"/>
              <a:ext cx="1103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>
                <a:spcBef>
                  <a:spcPct val="20000"/>
                </a:spcBef>
                <a:spcAft>
                  <a:spcPts val="600"/>
                </a:spcAft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US" sz="1600" b="1" dirty="0">
                  <a:solidFill>
                    <a:schemeClr val="accent4">
                      <a:lumMod val="75000"/>
                    </a:schemeClr>
                  </a:solidFill>
                  <a:ea typeface="굴림" charset="0"/>
                  <a:cs typeface="굴림" charset="0"/>
                </a:rPr>
                <a:t>MACEDONIAN TOOL FACTORY</a:t>
              </a:r>
              <a:endParaRPr lang="en-GB" sz="6600" dirty="0">
                <a:solidFill>
                  <a:schemeClr val="accent4">
                    <a:lumMod val="75000"/>
                  </a:schemeClr>
                </a:solidFill>
                <a:latin typeface="Tahoma" charset="0"/>
                <a:ea typeface="굴림" charset="0"/>
                <a:cs typeface="굴림" charset="0"/>
              </a:endParaRPr>
            </a:p>
          </p:txBody>
        </p:sp>
        <p:sp>
          <p:nvSpPr>
            <p:cNvPr id="4106" name="Text Box 12"/>
            <p:cNvSpPr txBox="1">
              <a:spLocks noChangeArrowheads="1"/>
            </p:cNvSpPr>
            <p:nvPr/>
          </p:nvSpPr>
          <p:spPr bwMode="auto">
            <a:xfrm>
              <a:off x="816" y="3852"/>
              <a:ext cx="2091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GB" sz="1400" b="1">
                  <a:solidFill>
                    <a:schemeClr val="bg2"/>
                  </a:solidFill>
                  <a:latin typeface="Tahoma" charset="0"/>
                  <a:ea typeface="굴림" charset="0"/>
                  <a:cs typeface="굴림" charset="0"/>
                </a:rPr>
                <a:t>Faculty of Mechanical Engineering</a:t>
              </a:r>
              <a:endParaRPr lang="en-GB" sz="3600">
                <a:solidFill>
                  <a:schemeClr val="bg2"/>
                </a:solidFill>
                <a:latin typeface="Tahoma" charset="0"/>
                <a:ea typeface="굴림" charset="0"/>
                <a:cs typeface="굴림" charset="0"/>
              </a:endParaRPr>
            </a:p>
          </p:txBody>
        </p:sp>
        <p:sp>
          <p:nvSpPr>
            <p:cNvPr id="4107" name="Text Box 13"/>
            <p:cNvSpPr txBox="1">
              <a:spLocks noChangeArrowheads="1"/>
            </p:cNvSpPr>
            <p:nvPr/>
          </p:nvSpPr>
          <p:spPr bwMode="auto">
            <a:xfrm>
              <a:off x="631" y="1126"/>
              <a:ext cx="67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GB" sz="1400" b="1">
                  <a:latin typeface="Tahoma" charset="0"/>
                  <a:ea typeface="굴림" charset="0"/>
                  <a:cs typeface="굴림" charset="0"/>
                </a:rPr>
                <a:t>Product </a:t>
              </a:r>
            </a:p>
            <a:p>
              <a:pPr algn="ctr"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GB" sz="1400" b="1">
                  <a:latin typeface="Tahoma" charset="0"/>
                  <a:ea typeface="굴림" charset="0"/>
                  <a:cs typeface="굴림" charset="0"/>
                </a:rPr>
                <a:t> drawing</a:t>
              </a:r>
              <a:endParaRPr lang="en-GB" sz="4800">
                <a:latin typeface="Tahoma" charset="0"/>
                <a:ea typeface="굴림" charset="0"/>
                <a:cs typeface="굴림" charset="0"/>
              </a:endParaRPr>
            </a:p>
          </p:txBody>
        </p:sp>
        <p:sp>
          <p:nvSpPr>
            <p:cNvPr id="4108" name="Text Box 14"/>
            <p:cNvSpPr txBox="1">
              <a:spLocks noChangeArrowheads="1"/>
            </p:cNvSpPr>
            <p:nvPr/>
          </p:nvSpPr>
          <p:spPr bwMode="auto">
            <a:xfrm>
              <a:off x="1912" y="616"/>
              <a:ext cx="920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GB" sz="1200" b="1" i="1" dirty="0">
                  <a:latin typeface="Tahoma" charset="0"/>
                  <a:ea typeface="굴림" charset="0"/>
                  <a:cs typeface="굴림" charset="0"/>
                </a:rPr>
                <a:t>Part drawing,</a:t>
              </a: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GB" sz="1200" b="1" i="1" dirty="0">
                  <a:latin typeface="Tahoma" charset="0"/>
                  <a:ea typeface="굴림" charset="0"/>
                  <a:cs typeface="굴림" charset="0"/>
                </a:rPr>
                <a:t>tool’s design</a:t>
              </a:r>
              <a:endParaRPr lang="en-GB" sz="4000" dirty="0">
                <a:latin typeface="Tahoma" charset="0"/>
                <a:ea typeface="굴림" charset="0"/>
                <a:cs typeface="굴림" charset="0"/>
              </a:endParaRPr>
            </a:p>
          </p:txBody>
        </p:sp>
        <p:sp>
          <p:nvSpPr>
            <p:cNvPr id="4109" name="Text Box 15"/>
            <p:cNvSpPr txBox="1">
              <a:spLocks noChangeArrowheads="1"/>
            </p:cNvSpPr>
            <p:nvPr/>
          </p:nvSpPr>
          <p:spPr bwMode="auto">
            <a:xfrm>
              <a:off x="1008" y="2784"/>
              <a:ext cx="1680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GB" sz="1600" b="1" i="1">
                  <a:latin typeface="Tahoma" charset="0"/>
                  <a:ea typeface="굴림" charset="0"/>
                  <a:cs typeface="굴림" charset="0"/>
                </a:rPr>
                <a:t>Technology definition*</a:t>
              </a:r>
              <a:endParaRPr lang="en-GB" sz="4400">
                <a:latin typeface="Tahoma" charset="0"/>
                <a:ea typeface="굴림" charset="0"/>
                <a:cs typeface="굴림" charset="0"/>
              </a:endParaRPr>
            </a:p>
          </p:txBody>
        </p:sp>
        <p:sp>
          <p:nvSpPr>
            <p:cNvPr id="4110" name="Text Box 16"/>
            <p:cNvSpPr txBox="1">
              <a:spLocks noChangeArrowheads="1"/>
            </p:cNvSpPr>
            <p:nvPr/>
          </p:nvSpPr>
          <p:spPr bwMode="auto">
            <a:xfrm>
              <a:off x="3283" y="3486"/>
              <a:ext cx="1021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GB" sz="1200" b="1">
                  <a:latin typeface="Tahoma" charset="0"/>
                  <a:ea typeface="굴림" charset="0"/>
                  <a:cs typeface="굴림" charset="0"/>
                </a:rPr>
                <a:t>Material data**</a:t>
              </a:r>
              <a:endParaRPr lang="en-GB" sz="4400">
                <a:latin typeface="Tahoma" charset="0"/>
                <a:ea typeface="굴림" charset="0"/>
                <a:cs typeface="굴림" charset="0"/>
              </a:endParaRPr>
            </a:p>
          </p:txBody>
        </p:sp>
        <p:sp>
          <p:nvSpPr>
            <p:cNvPr id="38929" name="Text Box 17"/>
            <p:cNvSpPr txBox="1">
              <a:spLocks noChangeArrowheads="1"/>
            </p:cNvSpPr>
            <p:nvPr/>
          </p:nvSpPr>
          <p:spPr bwMode="auto">
            <a:xfrm>
              <a:off x="2832" y="1440"/>
              <a:ext cx="1335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/>
            <a:p>
              <a:pPr algn="ctr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  <a:defRPr/>
              </a:pPr>
              <a:r>
                <a:rPr lang="fr-FR" sz="1600" b="1">
                  <a:solidFill>
                    <a:schemeClr val="bg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charset="0"/>
                  <a:ea typeface="굴림" charset="0"/>
                  <a:cs typeface="굴림" charset="0"/>
                </a:rPr>
                <a:t>CIRKO MES Center of Excellence</a:t>
              </a:r>
              <a:endParaRPr lang="en-GB" sz="44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  <a:ea typeface="굴림" charset="0"/>
                <a:cs typeface="굴림" charset="0"/>
              </a:endParaRPr>
            </a:p>
          </p:txBody>
        </p:sp>
        <p:sp>
          <p:nvSpPr>
            <p:cNvPr id="4112" name="Text Box 18"/>
            <p:cNvSpPr txBox="1">
              <a:spLocks noChangeArrowheads="1"/>
            </p:cNvSpPr>
            <p:nvPr/>
          </p:nvSpPr>
          <p:spPr bwMode="auto">
            <a:xfrm>
              <a:off x="2844" y="1818"/>
              <a:ext cx="1260" cy="1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Char char="w"/>
              </a:pPr>
              <a:r>
                <a:rPr lang="en-US" sz="1200" b="1" i="1" dirty="0">
                  <a:ea typeface="굴림" charset="0"/>
                  <a:cs typeface="굴림" charset="0"/>
                </a:rPr>
                <a:t>Tool Design	</a:t>
              </a:r>
              <a:endParaRPr lang="en-GB" sz="1200" b="1" i="1" dirty="0">
                <a:solidFill>
                  <a:srgbClr val="FFFF00"/>
                </a:solidFill>
                <a:ea typeface="굴림" charset="0"/>
                <a:cs typeface="굴림" charset="0"/>
              </a:endParaRP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Char char="w"/>
              </a:pPr>
              <a:r>
                <a:rPr lang="en-GB" sz="1200" b="1" i="1" dirty="0">
                  <a:ea typeface="굴림" charset="0"/>
                  <a:cs typeface="굴림" charset="0"/>
                </a:rPr>
                <a:t>Production Design	</a:t>
              </a:r>
              <a:endParaRPr lang="en-GB" sz="1200" b="1" i="1" dirty="0">
                <a:solidFill>
                  <a:srgbClr val="FFFF00"/>
                </a:solidFill>
                <a:ea typeface="굴림" charset="0"/>
                <a:cs typeface="굴림" charset="0"/>
              </a:endParaRP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Char char="w"/>
              </a:pPr>
              <a:r>
                <a:rPr lang="en-GB" sz="1200" b="1" i="1" dirty="0">
                  <a:ea typeface="굴림" charset="0"/>
                  <a:cs typeface="굴림" charset="0"/>
                </a:rPr>
                <a:t>NC Programing</a:t>
              </a: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Char char="w"/>
              </a:pPr>
              <a:r>
                <a:rPr lang="en-GB" sz="1200" b="1" i="1" dirty="0">
                  <a:ea typeface="굴림" charset="0"/>
                  <a:cs typeface="굴림" charset="0"/>
                </a:rPr>
                <a:t>CAD/CAM/CAE</a:t>
              </a: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Char char="w"/>
              </a:pPr>
              <a:r>
                <a:rPr lang="en-GB" sz="1200" b="1" i="1" dirty="0">
                  <a:ea typeface="굴림" charset="0"/>
                  <a:cs typeface="굴림" charset="0"/>
                </a:rPr>
                <a:t>Reverse engineering	</a:t>
              </a:r>
              <a:endParaRPr lang="en-GB" sz="1200" b="1" i="1" dirty="0">
                <a:solidFill>
                  <a:srgbClr val="FFFF00"/>
                </a:solidFill>
                <a:ea typeface="굴림" charset="0"/>
                <a:cs typeface="굴림" charset="0"/>
              </a:endParaRP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Char char="w"/>
              </a:pPr>
              <a:r>
                <a:rPr lang="en-GB" sz="1200" b="1" i="1" dirty="0">
                  <a:ea typeface="굴림" charset="0"/>
                  <a:cs typeface="굴림" charset="0"/>
                </a:rPr>
                <a:t>3D </a:t>
              </a:r>
              <a:r>
                <a:rPr lang="en-GB" sz="1200" b="1" i="1" dirty="0" smtClean="0">
                  <a:ea typeface="굴림" charset="0"/>
                  <a:cs typeface="굴림" charset="0"/>
                </a:rPr>
                <a:t>Modelling</a:t>
              </a:r>
              <a:r>
                <a:rPr lang="en-GB" sz="1200" b="1" i="1" dirty="0">
                  <a:ea typeface="굴림" charset="0"/>
                  <a:cs typeface="굴림" charset="0"/>
                </a:rPr>
                <a:t>	</a:t>
              </a:r>
              <a:endParaRPr lang="en-GB" sz="1200" b="1" i="1" dirty="0">
                <a:solidFill>
                  <a:srgbClr val="FFFF00"/>
                </a:solidFill>
                <a:ea typeface="굴림" charset="0"/>
                <a:cs typeface="굴림" charset="0"/>
              </a:endParaRP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Char char="w"/>
              </a:pPr>
              <a:r>
                <a:rPr lang="en-GB" sz="1200" b="1" i="1" dirty="0">
                  <a:ea typeface="굴림" charset="0"/>
                  <a:cs typeface="굴림" charset="0"/>
                </a:rPr>
                <a:t>3D </a:t>
              </a:r>
              <a:r>
                <a:rPr lang="en-GB" sz="1200" b="1" i="1" dirty="0" smtClean="0">
                  <a:ea typeface="굴림" charset="0"/>
                  <a:cs typeface="굴림" charset="0"/>
                </a:rPr>
                <a:t>Modelling </a:t>
              </a:r>
              <a:r>
                <a:rPr lang="en-GB" sz="1200" b="1" i="1" dirty="0">
                  <a:ea typeface="굴림" charset="0"/>
                  <a:cs typeface="굴림" charset="0"/>
                </a:rPr>
                <a:t>training</a:t>
              </a: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Char char="w"/>
              </a:pPr>
              <a:r>
                <a:rPr lang="en-GB" sz="1200" b="1" i="1" dirty="0">
                  <a:ea typeface="굴림" charset="0"/>
                  <a:cs typeface="굴림" charset="0"/>
                </a:rPr>
                <a:t>SCM Solutions</a:t>
              </a: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Char char="w"/>
              </a:pPr>
              <a:r>
                <a:rPr lang="en-GB" sz="1200" b="1" i="1" dirty="0">
                  <a:ea typeface="굴림" charset="0"/>
                  <a:cs typeface="굴림" charset="0"/>
                </a:rPr>
                <a:t>BPA and Reengineering </a:t>
              </a:r>
              <a:endParaRPr lang="en-GB" sz="1200" b="1" i="1" dirty="0">
                <a:solidFill>
                  <a:srgbClr val="FFFF00"/>
                </a:solidFill>
                <a:ea typeface="굴림" charset="0"/>
                <a:cs typeface="굴림" charset="0"/>
              </a:endParaRPr>
            </a:p>
            <a:p>
              <a:pPr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endParaRPr lang="en-GB" sz="4800" b="1" dirty="0">
                <a:latin typeface="Tahoma" charset="0"/>
                <a:ea typeface="굴림" charset="0"/>
                <a:cs typeface="굴림" charset="0"/>
              </a:endParaRPr>
            </a:p>
          </p:txBody>
        </p:sp>
        <p:sp>
          <p:nvSpPr>
            <p:cNvPr id="4113" name="AutoShape 19"/>
            <p:cNvSpPr>
              <a:spLocks noChangeArrowheads="1"/>
            </p:cNvSpPr>
            <p:nvPr/>
          </p:nvSpPr>
          <p:spPr bwMode="auto">
            <a:xfrm>
              <a:off x="334" y="782"/>
              <a:ext cx="466" cy="1042"/>
            </a:xfrm>
            <a:prstGeom prst="curvedRightArrow">
              <a:avLst>
                <a:gd name="adj1" fmla="val 33396"/>
                <a:gd name="adj2" fmla="val 58386"/>
                <a:gd name="adj3" fmla="val 22606"/>
              </a:avLst>
            </a:prstGeom>
            <a:solidFill>
              <a:srgbClr val="00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AutoShape 20"/>
            <p:cNvSpPr>
              <a:spLocks noChangeArrowheads="1"/>
            </p:cNvSpPr>
            <p:nvPr/>
          </p:nvSpPr>
          <p:spPr bwMode="auto">
            <a:xfrm rot="-129315">
              <a:off x="1576" y="1004"/>
              <a:ext cx="1265" cy="285"/>
            </a:xfrm>
            <a:prstGeom prst="curvedDownArrow">
              <a:avLst>
                <a:gd name="adj1" fmla="val 69291"/>
                <a:gd name="adj2" fmla="val 158063"/>
                <a:gd name="adj3" fmla="val 33333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Text Box 21"/>
            <p:cNvSpPr txBox="1">
              <a:spLocks noChangeArrowheads="1"/>
            </p:cNvSpPr>
            <p:nvPr/>
          </p:nvSpPr>
          <p:spPr bwMode="auto">
            <a:xfrm>
              <a:off x="1440" y="336"/>
              <a:ext cx="863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GB" sz="1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Tahoma" charset="0"/>
                  <a:ea typeface="굴림" charset="0"/>
                  <a:cs typeface="굴림" charset="0"/>
                </a:rPr>
                <a:t>Customer</a:t>
              </a:r>
              <a:endParaRPr lang="en-GB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charset="0"/>
                <a:ea typeface="굴림" charset="0"/>
                <a:cs typeface="굴림" charset="0"/>
              </a:endParaRPr>
            </a:p>
          </p:txBody>
        </p:sp>
        <p:sp>
          <p:nvSpPr>
            <p:cNvPr id="4116" name="AutoShape 22"/>
            <p:cNvSpPr>
              <a:spLocks noChangeArrowheads="1"/>
            </p:cNvSpPr>
            <p:nvPr/>
          </p:nvSpPr>
          <p:spPr bwMode="auto">
            <a:xfrm rot="-10044535">
              <a:off x="1306" y="2209"/>
              <a:ext cx="1385" cy="475"/>
            </a:xfrm>
            <a:prstGeom prst="curvedDownArrow">
              <a:avLst>
                <a:gd name="adj1" fmla="val 36879"/>
                <a:gd name="adj2" fmla="val 93872"/>
                <a:gd name="adj3" fmla="val 33333"/>
              </a:avLst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AutoShape 23"/>
            <p:cNvSpPr>
              <a:spLocks noChangeArrowheads="1"/>
            </p:cNvSpPr>
            <p:nvPr/>
          </p:nvSpPr>
          <p:spPr bwMode="auto">
            <a:xfrm>
              <a:off x="3010" y="3608"/>
              <a:ext cx="776" cy="379"/>
            </a:xfrm>
            <a:custGeom>
              <a:avLst/>
              <a:gdLst>
                <a:gd name="T0" fmla="*/ 609 w 21600"/>
                <a:gd name="T1" fmla="*/ 0 h 21600"/>
                <a:gd name="T2" fmla="*/ 441 w 21600"/>
                <a:gd name="T3" fmla="*/ 112 h 21600"/>
                <a:gd name="T4" fmla="*/ 0 w 21600"/>
                <a:gd name="T5" fmla="*/ 342 h 21600"/>
                <a:gd name="T6" fmla="*/ 338 w 21600"/>
                <a:gd name="T7" fmla="*/ 379 h 21600"/>
                <a:gd name="T8" fmla="*/ 675 w 21600"/>
                <a:gd name="T9" fmla="*/ 254 h 21600"/>
                <a:gd name="T10" fmla="*/ 776 w 21600"/>
                <a:gd name="T11" fmla="*/ 112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17383 h 21600"/>
                <a:gd name="T20" fmla="*/ 18789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6944" y="0"/>
                  </a:moveTo>
                  <a:lnTo>
                    <a:pt x="12287" y="6383"/>
                  </a:lnTo>
                  <a:lnTo>
                    <a:pt x="15098" y="6383"/>
                  </a:lnTo>
                  <a:lnTo>
                    <a:pt x="15098" y="17357"/>
                  </a:lnTo>
                  <a:lnTo>
                    <a:pt x="0" y="17357"/>
                  </a:lnTo>
                  <a:lnTo>
                    <a:pt x="0" y="21600"/>
                  </a:lnTo>
                  <a:lnTo>
                    <a:pt x="18789" y="21600"/>
                  </a:lnTo>
                  <a:lnTo>
                    <a:pt x="18789" y="6383"/>
                  </a:lnTo>
                  <a:lnTo>
                    <a:pt x="21600" y="6383"/>
                  </a:lnTo>
                  <a:lnTo>
                    <a:pt x="16944" y="0"/>
                  </a:lnTo>
                  <a:close/>
                </a:path>
              </a:pathLst>
            </a:cu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4118" name="Picture 24" descr="j029198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8" y="1488"/>
              <a:ext cx="605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19" name="Picture 25" descr="j029202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8" y="864"/>
              <a:ext cx="428" cy="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20" name="AutoShape 26"/>
            <p:cNvSpPr>
              <a:spLocks noChangeArrowheads="1"/>
            </p:cNvSpPr>
            <p:nvPr/>
          </p:nvSpPr>
          <p:spPr bwMode="auto">
            <a:xfrm rot="-4869342">
              <a:off x="1141" y="1131"/>
              <a:ext cx="464" cy="126"/>
            </a:xfrm>
            <a:prstGeom prst="rightArrow">
              <a:avLst>
                <a:gd name="adj1" fmla="val 50000"/>
                <a:gd name="adj2" fmla="val 92063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1" name="Text Box 27"/>
            <p:cNvSpPr txBox="1">
              <a:spLocks noChangeArrowheads="1"/>
            </p:cNvSpPr>
            <p:nvPr/>
          </p:nvSpPr>
          <p:spPr bwMode="auto">
            <a:xfrm>
              <a:off x="1097" y="768"/>
              <a:ext cx="727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166" tIns="35082" rIns="70166" bIns="35082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>
                <a:spcBef>
                  <a:spcPct val="20000"/>
                </a:spcBef>
                <a:buClr>
                  <a:schemeClr val="hlink"/>
                </a:buClr>
                <a:buSzPct val="110000"/>
                <a:buFont typeface="Wingdings" charset="0"/>
                <a:buNone/>
              </a:pPr>
              <a:r>
                <a:rPr lang="en-GB" sz="1600" b="1">
                  <a:solidFill>
                    <a:srgbClr val="FF0000"/>
                  </a:solidFill>
                  <a:latin typeface="Tahoma" charset="0"/>
                  <a:ea typeface="굴림" charset="0"/>
                  <a:cs typeface="굴림" charset="0"/>
                </a:rPr>
                <a:t>Products</a:t>
              </a:r>
              <a:endParaRPr lang="en-GB" sz="4000">
                <a:solidFill>
                  <a:srgbClr val="FF0000"/>
                </a:solidFill>
                <a:latin typeface="Tahoma" charset="0"/>
                <a:ea typeface="굴림" charset="0"/>
                <a:cs typeface="굴림" charset="0"/>
              </a:endParaRPr>
            </a:p>
          </p:txBody>
        </p:sp>
      </p:grpSp>
      <p:sp>
        <p:nvSpPr>
          <p:cNvPr id="27" name="Rectangle 2"/>
          <p:cNvSpPr>
            <a:spLocks noGrp="1" noChangeArrowheads="1"/>
          </p:cNvSpPr>
          <p:nvPr>
            <p:ph idx="1"/>
          </p:nvPr>
        </p:nvSpPr>
        <p:spPr>
          <a:xfrm>
            <a:off x="0" y="3744912"/>
            <a:ext cx="1801312" cy="2824163"/>
          </a:xfrm>
        </p:spPr>
        <p:txBody>
          <a:bodyPr>
            <a:normAutofit fontScale="40000" lnSpcReduction="20000"/>
          </a:bodyPr>
          <a:lstStyle/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en-US" sz="4400" b="1" dirty="0" smtClean="0">
                <a:solidFill>
                  <a:schemeClr val="hlink"/>
                </a:solidFill>
              </a:rPr>
              <a:t>Q 4 COMPANIES</a:t>
            </a: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en-US" sz="4400" b="1" dirty="0" smtClean="0">
                <a:solidFill>
                  <a:schemeClr val="hlink"/>
                </a:solidFill>
              </a:rPr>
              <a:t>If you want:</a:t>
            </a:r>
            <a:r>
              <a:rPr lang="en-US" sz="4400" dirty="0" smtClean="0"/>
              <a:t> </a:t>
            </a: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endParaRPr lang="mk-MK" sz="4400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en-US" sz="2700" dirty="0" smtClean="0"/>
              <a:t>High production quality</a:t>
            </a:r>
            <a:endParaRPr lang="mk-MK" sz="2700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en-US" sz="2700" dirty="0" smtClean="0"/>
              <a:t>Higher productivity</a:t>
            </a:r>
            <a:endParaRPr lang="mk-MK" sz="2700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en-US" sz="2700" dirty="0" smtClean="0"/>
              <a:t>Lower production costs</a:t>
            </a:r>
            <a:endParaRPr lang="mk-MK" sz="2700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en-US" sz="2700" dirty="0" smtClean="0"/>
              <a:t>Higher profits</a:t>
            </a:r>
            <a:endParaRPr lang="mk-MK" sz="2700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en-US" sz="2700" dirty="0" smtClean="0"/>
              <a:t>Faster reaction to the global market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US" sz="2700" dirty="0" smtClean="0"/>
              <a:t>Better connections to your global supply chain and customers</a:t>
            </a:r>
            <a:endParaRPr lang="en-GB" sz="2700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41F52B3F-EB33-DD41-8EA4-215492AA9C02}" type="datetime1">
              <a:rPr lang="en-US" smtClean="0"/>
              <a:t>5/20/14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19</a:t>
            </a:fld>
            <a:endParaRPr kumimoji="0" lang="en-US"/>
          </a:p>
        </p:txBody>
      </p:sp>
      <p:sp>
        <p:nvSpPr>
          <p:cNvPr id="30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2967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9CB7A13-1EA1-3D41-A1A5-A4221F23211F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</a:t>
            </a:fld>
            <a:endParaRPr kumimoji="0"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29384" y="897301"/>
            <a:ext cx="70770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rgbClr val="800000"/>
                </a:solidFill>
              </a:rPr>
              <a:t>CREATING MARKETS FROM RESEARCH </a:t>
            </a:r>
            <a:r>
              <a:rPr lang="en-GB" dirty="0" smtClean="0">
                <a:solidFill>
                  <a:srgbClr val="800000"/>
                </a:solidFill>
              </a:rPr>
              <a:t>RESULTS</a:t>
            </a:r>
            <a:endParaRPr lang="en-US" dirty="0">
              <a:solidFill>
                <a:srgbClr val="8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16000" y="1766150"/>
            <a:ext cx="7162799" cy="480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rgbClr val="800000"/>
                </a:solidFill>
              </a:rPr>
              <a:t>Can we do it in </a:t>
            </a:r>
            <a:r>
              <a:rPr lang="en-GB" b="1" dirty="0">
                <a:solidFill>
                  <a:srgbClr val="800000"/>
                </a:solidFill>
              </a:rPr>
              <a:t>Macedonia!</a:t>
            </a:r>
            <a:r>
              <a:rPr lang="en-GB" b="1" dirty="0" smtClean="0">
                <a:solidFill>
                  <a:srgbClr val="800000"/>
                </a:solidFill>
              </a:rPr>
              <a:t>?</a:t>
            </a:r>
          </a:p>
          <a:p>
            <a:pPr algn="ctr"/>
            <a:endParaRPr lang="en-GB" b="1" dirty="0" smtClean="0">
              <a:solidFill>
                <a:srgbClr val="800000"/>
              </a:solidFill>
            </a:endParaRPr>
          </a:p>
          <a:p>
            <a:pPr algn="ctr"/>
            <a:r>
              <a:rPr lang="en-US" b="1" dirty="0" smtClean="0">
                <a:solidFill>
                  <a:srgbClr val="800000"/>
                </a:solidFill>
              </a:rPr>
              <a:t>YES! </a:t>
            </a:r>
          </a:p>
          <a:p>
            <a:pPr algn="ctr"/>
            <a:endParaRPr lang="en-US" b="1" dirty="0" smtClean="0">
              <a:solidFill>
                <a:srgbClr val="800000"/>
              </a:solidFill>
            </a:endParaRPr>
          </a:p>
          <a:p>
            <a:pPr algn="ctr"/>
            <a:r>
              <a:rPr lang="en-US" b="1" dirty="0" smtClean="0">
                <a:solidFill>
                  <a:srgbClr val="800000"/>
                </a:solidFill>
              </a:rPr>
              <a:t>Because </a:t>
            </a:r>
          </a:p>
          <a:p>
            <a:pPr algn="ctr"/>
            <a:r>
              <a:rPr lang="de-DE" dirty="0">
                <a:solidFill>
                  <a:schemeClr val="accent2"/>
                </a:solidFill>
                <a:latin typeface="Arial" charset="0"/>
                <a:cs typeface="Arial" charset="0"/>
              </a:rPr>
              <a:t>TECHNOLOGY IS ALWAYS </a:t>
            </a:r>
            <a:r>
              <a:rPr lang="de-DE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CHANGING </a:t>
            </a:r>
            <a:r>
              <a:rPr lang="de-DE" dirty="0" err="1" smtClean="0">
                <a:solidFill>
                  <a:schemeClr val="accent2"/>
                </a:solidFill>
                <a:latin typeface="Arial" charset="0"/>
                <a:cs typeface="Arial" charset="0"/>
              </a:rPr>
              <a:t>from</a:t>
            </a:r>
            <a:r>
              <a:rPr lang="de-DE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latin typeface="Arial" charset="0"/>
                <a:cs typeface="Arial" charset="0"/>
              </a:rPr>
              <a:t>day</a:t>
            </a:r>
            <a:r>
              <a:rPr lang="de-DE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latin typeface="Arial" charset="0"/>
                <a:cs typeface="Arial" charset="0"/>
              </a:rPr>
              <a:t>to</a:t>
            </a:r>
            <a:r>
              <a:rPr lang="de-DE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 </a:t>
            </a:r>
            <a:r>
              <a:rPr lang="de-DE" dirty="0" err="1" smtClean="0">
                <a:solidFill>
                  <a:schemeClr val="accent2"/>
                </a:solidFill>
                <a:latin typeface="Arial" charset="0"/>
                <a:cs typeface="Arial" charset="0"/>
              </a:rPr>
              <a:t>day</a:t>
            </a:r>
            <a:r>
              <a:rPr lang="de-DE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!</a:t>
            </a:r>
          </a:p>
          <a:p>
            <a:pPr algn="ctr"/>
            <a:r>
              <a:rPr lang="de-DE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  </a:t>
            </a:r>
          </a:p>
          <a:p>
            <a:pPr algn="ctr"/>
            <a:endParaRPr lang="de-DE" dirty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ctr"/>
            <a:r>
              <a:rPr lang="de-DE" dirty="0" smtClean="0">
                <a:solidFill>
                  <a:schemeClr val="accent2"/>
                </a:solidFill>
                <a:latin typeface="Arial" charset="0"/>
                <a:cs typeface="Arial" charset="0"/>
              </a:rPr>
              <a:t>BUT</a:t>
            </a:r>
            <a:endParaRPr lang="en-US" dirty="0">
              <a:solidFill>
                <a:schemeClr val="accent2"/>
              </a:solidFill>
              <a:latin typeface="Arial" charset="0"/>
              <a:cs typeface="Arial" charset="0"/>
            </a:endParaRPr>
          </a:p>
          <a:p>
            <a:pPr algn="ctr"/>
            <a:endParaRPr lang="en-US" b="1" dirty="0" smtClean="0">
              <a:solidFill>
                <a:srgbClr val="800000"/>
              </a:solidFill>
            </a:endParaRPr>
          </a:p>
          <a:p>
            <a:pPr algn="ctr"/>
            <a:endParaRPr lang="en-US" b="1" dirty="0">
              <a:solidFill>
                <a:srgbClr val="800000"/>
              </a:solidFill>
            </a:endParaRPr>
          </a:p>
          <a:p>
            <a:pPr algn="ctr"/>
            <a:r>
              <a:rPr lang="en-US" b="1" dirty="0" smtClean="0">
                <a:solidFill>
                  <a:srgbClr val="800000"/>
                </a:solidFill>
              </a:rPr>
              <a:t>W</a:t>
            </a:r>
            <a:r>
              <a:rPr lang="en-GB" b="1" dirty="0" smtClean="0">
                <a:solidFill>
                  <a:srgbClr val="800000"/>
                </a:solidFill>
              </a:rPr>
              <a:t>hat about the </a:t>
            </a:r>
          </a:p>
          <a:p>
            <a:pPr lvl="0" algn="ctr"/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Existing Legislation, </a:t>
            </a:r>
            <a:endParaRPr lang="en-US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 algn="ctr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Funding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and </a:t>
            </a:r>
            <a:endParaRPr lang="en-US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lvl="0" algn="ctr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Challenges </a:t>
            </a:r>
            <a:r>
              <a:rPr lang="en-US" b="1" dirty="0">
                <a:solidFill>
                  <a:schemeClr val="accent5">
                    <a:lumMod val="50000"/>
                  </a:schemeClr>
                </a:solidFill>
              </a:rPr>
              <a:t>of Establishing Public – Private Partnerships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endParaRPr lang="en-GB" b="1" dirty="0" smtClean="0">
              <a:solidFill>
                <a:srgbClr val="800000"/>
              </a:solidFill>
            </a:endParaRPr>
          </a:p>
          <a:p>
            <a:pPr algn="ctr"/>
            <a:endParaRPr lang="en-US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831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1748" y="505170"/>
            <a:ext cx="7715250" cy="1143000"/>
          </a:xfrm>
        </p:spPr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2800" b="1" dirty="0" smtClean="0">
                <a:solidFill>
                  <a:srgbClr val="008080"/>
                </a:solidFill>
              </a:rPr>
              <a:t>Type of offered services by the CIRKO 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55273" y="1693273"/>
            <a:ext cx="4481953" cy="2165813"/>
          </a:xfrm>
        </p:spPr>
        <p:txBody>
          <a:bodyPr>
            <a:noAutofit/>
          </a:bodyPr>
          <a:lstStyle/>
          <a:p>
            <a:pPr eaLnBrk="1" hangingPunct="1">
              <a:lnSpc>
                <a:spcPct val="50000"/>
              </a:lnSpc>
              <a:spcBef>
                <a:spcPts val="1400"/>
              </a:spcBef>
              <a:defRPr/>
            </a:pPr>
            <a:r>
              <a:rPr lang="en-US" sz="1200" dirty="0" smtClean="0"/>
              <a:t>Die design</a:t>
            </a:r>
          </a:p>
          <a:p>
            <a:pPr eaLnBrk="1" hangingPunct="1">
              <a:lnSpc>
                <a:spcPct val="50000"/>
              </a:lnSpc>
              <a:spcBef>
                <a:spcPts val="1400"/>
              </a:spcBef>
              <a:defRPr/>
            </a:pPr>
            <a:r>
              <a:rPr lang="en-US" sz="1200" dirty="0" smtClean="0"/>
              <a:t>CAD, CAM, CAE</a:t>
            </a:r>
          </a:p>
          <a:p>
            <a:pPr eaLnBrk="1" hangingPunct="1">
              <a:lnSpc>
                <a:spcPct val="50000"/>
              </a:lnSpc>
              <a:spcBef>
                <a:spcPts val="1400"/>
              </a:spcBef>
              <a:defRPr/>
            </a:pPr>
            <a:r>
              <a:rPr lang="en-US" sz="1200" dirty="0" smtClean="0"/>
              <a:t>Industrial design</a:t>
            </a:r>
          </a:p>
          <a:p>
            <a:pPr eaLnBrk="1" hangingPunct="1">
              <a:lnSpc>
                <a:spcPct val="50000"/>
              </a:lnSpc>
              <a:spcBef>
                <a:spcPts val="1400"/>
              </a:spcBef>
              <a:defRPr/>
            </a:pPr>
            <a:r>
              <a:rPr lang="en-US" sz="1200" dirty="0" smtClean="0"/>
              <a:t>Reverse Engineering</a:t>
            </a:r>
          </a:p>
          <a:p>
            <a:pPr eaLnBrk="1" hangingPunct="1">
              <a:lnSpc>
                <a:spcPct val="50000"/>
              </a:lnSpc>
              <a:spcBef>
                <a:spcPts val="1400"/>
              </a:spcBef>
              <a:defRPr/>
            </a:pPr>
            <a:r>
              <a:rPr lang="en-US" sz="1200" dirty="0" smtClean="0"/>
              <a:t>Training (C++, JAVA, </a:t>
            </a:r>
            <a:r>
              <a:rPr lang="en-US" sz="1200" dirty="0" err="1" smtClean="0"/>
              <a:t>SolidWorks</a:t>
            </a:r>
            <a:r>
              <a:rPr lang="en-US" sz="1200" dirty="0" smtClean="0"/>
              <a:t>)</a:t>
            </a:r>
          </a:p>
          <a:p>
            <a:pPr eaLnBrk="1" hangingPunct="1">
              <a:lnSpc>
                <a:spcPct val="50000"/>
              </a:lnSpc>
              <a:spcBef>
                <a:spcPts val="1400"/>
              </a:spcBef>
              <a:defRPr/>
            </a:pPr>
            <a:r>
              <a:rPr lang="en-US" sz="1200" dirty="0" smtClean="0"/>
              <a:t>Supply Chain Management solutions</a:t>
            </a:r>
            <a:endParaRPr lang="mk-MK" sz="1200" dirty="0" smtClean="0"/>
          </a:p>
          <a:p>
            <a:pPr eaLnBrk="1" hangingPunct="1">
              <a:lnSpc>
                <a:spcPct val="50000"/>
              </a:lnSpc>
              <a:spcBef>
                <a:spcPts val="1400"/>
              </a:spcBef>
              <a:defRPr/>
            </a:pPr>
            <a:endParaRPr lang="en-US" sz="1200" dirty="0" smtClean="0">
              <a:latin typeface="Times New Roman" charset="0"/>
            </a:endParaRPr>
          </a:p>
        </p:txBody>
      </p:sp>
      <p:pic>
        <p:nvPicPr>
          <p:cNvPr id="6148" name="Picture 5" descr="tooldesign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362325"/>
            <a:ext cx="20494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6" descr="tooldesign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850" y="3362325"/>
            <a:ext cx="20494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7" descr="final_vis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243263"/>
            <a:ext cx="2101850" cy="17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8" descr="tooldesign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988" y="5038725"/>
            <a:ext cx="21431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9" descr="ANSY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88" y="5076825"/>
            <a:ext cx="1920875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10" descr="Ansys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2188" y="5086350"/>
            <a:ext cx="19494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2DD75D5-A981-4440-A892-A5EB6D02CF22}" type="datetime1">
              <a:rPr lang="en-US" smtClean="0"/>
              <a:t>5/20/14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20</a:t>
            </a:fld>
            <a:endParaRPr kumimoji="0" lang="en-US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40181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example: CIRKO involved in 3D digitalization</a:t>
            </a:r>
            <a:endParaRPr lang="en-US" sz="2000" dirty="0"/>
          </a:p>
        </p:txBody>
      </p:sp>
      <p:graphicFrame>
        <p:nvGraphicFramePr>
          <p:cNvPr id="7170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6203192"/>
              </p:ext>
            </p:extLst>
          </p:nvPr>
        </p:nvGraphicFramePr>
        <p:xfrm>
          <a:off x="6398371" y="2099908"/>
          <a:ext cx="2389374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2" name="CorelDRAW" r:id="rId3" imgW="8908938" imgH="4427809" progId="CorelDRAW.Graphic.12">
                  <p:embed/>
                </p:oleObj>
              </mc:Choice>
              <mc:Fallback>
                <p:oleObj name="CorelDRAW" r:id="rId3" imgW="8908938" imgH="4427809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8371" y="2099908"/>
                        <a:ext cx="2389374" cy="118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61" t="33174" r="19072" b="10939"/>
          <a:stretch>
            <a:fillRect/>
          </a:stretch>
        </p:blipFill>
        <p:spPr bwMode="auto">
          <a:xfrm>
            <a:off x="5114925" y="3607738"/>
            <a:ext cx="3743325" cy="2479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7173" name="Group 14"/>
          <p:cNvGrpSpPr>
            <a:grpSpLocks/>
          </p:cNvGrpSpPr>
          <p:nvPr/>
        </p:nvGrpSpPr>
        <p:grpSpPr bwMode="auto">
          <a:xfrm>
            <a:off x="1230686" y="1988611"/>
            <a:ext cx="3210990" cy="4869389"/>
            <a:chOff x="2608" y="709"/>
            <a:chExt cx="2405" cy="3467"/>
          </a:xfrm>
        </p:grpSpPr>
        <p:graphicFrame>
          <p:nvGraphicFramePr>
            <p:cNvPr id="7175" name="Object 4"/>
            <p:cNvGraphicFramePr>
              <a:graphicFrameLocks noChangeAspect="1"/>
            </p:cNvGraphicFramePr>
            <p:nvPr/>
          </p:nvGraphicFramePr>
          <p:xfrm>
            <a:off x="3159" y="2961"/>
            <a:ext cx="1361" cy="1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13" name="CorelDRAW" r:id="rId6" imgW="4829658" imgH="3468705" progId="CorelDRAW.Graphic.12">
                    <p:embed/>
                  </p:oleObj>
                </mc:Choice>
                <mc:Fallback>
                  <p:oleObj name="CorelDRAW" r:id="rId6" imgW="4829658" imgH="3468705" progId="CorelDRAW.Graphic.1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59" y="2961"/>
                          <a:ext cx="1361" cy="12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7176" name="Picture 1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5" y="709"/>
              <a:ext cx="1156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7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7" y="709"/>
              <a:ext cx="1155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1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8" y="1891"/>
              <a:ext cx="1156" cy="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9" name="Picture 1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7" y="1882"/>
              <a:ext cx="1156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071" name="Text Box 15"/>
          <p:cNvSpPr txBox="1">
            <a:spLocks noChangeArrowheads="1"/>
          </p:cNvSpPr>
          <p:nvPr/>
        </p:nvSpPr>
        <p:spPr bwMode="auto">
          <a:xfrm>
            <a:off x="5076825" y="6156325"/>
            <a:ext cx="40671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dirty="0">
                <a:cs typeface="Arial" charset="0"/>
              </a:rPr>
              <a:t>AIRNET RITC Incubator company TECOS </a:t>
            </a:r>
            <a:r>
              <a:rPr lang="en-US" sz="2000" dirty="0" err="1">
                <a:cs typeface="Arial" charset="0"/>
              </a:rPr>
              <a:t>Celje</a:t>
            </a:r>
            <a:r>
              <a:rPr lang="en-US" sz="2000" dirty="0">
                <a:cs typeface="Arial" charset="0"/>
              </a:rPr>
              <a:t>, Slovenia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DE941AC-7966-3049-A75D-065CE08EBB39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21</a:t>
            </a:fld>
            <a:endParaRPr kumimoji="0" lang="en-US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30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9693" y="2445551"/>
            <a:ext cx="8268558" cy="2621750"/>
          </a:xfrm>
        </p:spPr>
        <p:txBody>
          <a:bodyPr/>
          <a:lstStyle/>
          <a:p>
            <a:r>
              <a:rPr lang="en-US" dirty="0"/>
              <a:t>Technology transfer is a particular challenge in the Western Balkans, and collaboration between public research organizations and industry tends to happen on an ad hoc basis, driven by occasional opportunities and short-term objectives. </a:t>
            </a:r>
            <a:endParaRPr lang="en-US" dirty="0" smtClean="0"/>
          </a:p>
          <a:p>
            <a:r>
              <a:rPr lang="en-US" dirty="0" smtClean="0"/>
              <a:t>Robust </a:t>
            </a:r>
            <a:r>
              <a:rPr lang="en-US" dirty="0"/>
              <a:t>industry-science </a:t>
            </a:r>
            <a:r>
              <a:rPr lang="en-US" dirty="0" smtClean="0"/>
              <a:t>interactions </a:t>
            </a:r>
            <a:r>
              <a:rPr lang="en-US" dirty="0"/>
              <a:t>are essentially missing. 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F9D361E2-6E43-9246-9299-F295FD554AB6}" type="datetime1">
              <a:rPr lang="en-US" smtClean="0"/>
              <a:t>5/20/14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22</a:t>
            </a:fld>
            <a:endParaRPr kumimoji="0"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728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162" y="600141"/>
            <a:ext cx="8574087" cy="9678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UNIDO project</a:t>
            </a:r>
            <a:br>
              <a:rPr lang="en-US" sz="2400" dirty="0" smtClean="0"/>
            </a:br>
            <a:r>
              <a:rPr lang="en-US" sz="2400" dirty="0" smtClean="0"/>
              <a:t>IP belongs to!???</a:t>
            </a:r>
            <a:br>
              <a:rPr lang="en-US" sz="2400" dirty="0" smtClean="0"/>
            </a:b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9CB7A13-1EA1-3D41-A1A5-A4221F23211F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hr-HR" smtClean="0"/>
              <a:t>Conference CREATING MARKETS FROM RESEARCH RESULTS Skopje, Macedonia</a:t>
            </a:r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23</a:t>
            </a:fld>
            <a:endParaRPr kumimoji="0" lang="en-US"/>
          </a:p>
        </p:txBody>
      </p:sp>
      <p:pic>
        <p:nvPicPr>
          <p:cNvPr id="9" name="Picture 8" descr="proizvodstvo na kaf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2184400"/>
            <a:ext cx="765386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84163" y="1198649"/>
            <a:ext cx="6510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2"/>
                </a:solidFill>
                <a:latin typeface="Arial" charset="0"/>
              </a:rPr>
              <a:t>Research Services </a:t>
            </a:r>
            <a:r>
              <a:rPr lang="en-US" dirty="0" smtClean="0">
                <a:solidFill>
                  <a:schemeClr val="accent2"/>
                </a:solidFill>
                <a:latin typeface="Arial" charset="0"/>
              </a:rPr>
              <a:t> Agreement !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2607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Legal Framework for Technology Transfer: Recent Developments </a:t>
            </a:r>
            <a:r>
              <a:rPr lang="en-US" dirty="0" smtClean="0"/>
              <a:t>in Macedonia </a:t>
            </a:r>
          </a:p>
          <a:p>
            <a:r>
              <a:rPr lang="en-US" dirty="0"/>
              <a:t>The 2013 </a:t>
            </a:r>
            <a:r>
              <a:rPr lang="en-US" b="1" dirty="0">
                <a:solidFill>
                  <a:srgbClr val="0000FF"/>
                </a:solidFill>
              </a:rPr>
              <a:t>Law on Innovation Activity </a:t>
            </a:r>
            <a:r>
              <a:rPr lang="en-US" dirty="0"/>
              <a:t>in </a:t>
            </a:r>
            <a:r>
              <a:rPr lang="en-US" dirty="0" smtClean="0"/>
              <a:t>Republic of  </a:t>
            </a:r>
            <a:r>
              <a:rPr lang="en-US" dirty="0"/>
              <a:t>Macedonia created the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Fund for Innovation and Technological Development, (FITD) </a:t>
            </a:r>
            <a:r>
              <a:rPr lang="en-US" dirty="0"/>
              <a:t>which finances the government’s interventions in technology transfer and commercialization, thus connecting research and the market. </a:t>
            </a:r>
            <a:endParaRPr lang="en-US" b="1" dirty="0"/>
          </a:p>
          <a:p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4C6F4952-12AB-A940-9C89-99843FC28FA6}" type="datetime1">
              <a:rPr lang="en-US" smtClean="0"/>
              <a:t>5/20/14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24</a:t>
            </a:fld>
            <a:endParaRPr kumimoji="0"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5340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101" y="2133600"/>
            <a:ext cx="8185150" cy="3992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Western Balkan Regional </a:t>
            </a:r>
            <a:r>
              <a:rPr lang="en-US" b="1" dirty="0" smtClean="0">
                <a:solidFill>
                  <a:srgbClr val="0000FF"/>
                </a:solidFill>
              </a:rPr>
              <a:t>RESEARCH &amp; DEVELOPMENT Strategy for INNOVATION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Signed October 24-25, 2013 in Zagreb, Croatia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Jan </a:t>
            </a:r>
            <a:r>
              <a:rPr lang="en-US" b="1" dirty="0" err="1" smtClean="0">
                <a:solidFill>
                  <a:srgbClr val="0000FF"/>
                </a:solidFill>
              </a:rPr>
              <a:t>Braathu</a:t>
            </a:r>
            <a:r>
              <a:rPr lang="en-US" b="1" dirty="0" smtClean="0">
                <a:solidFill>
                  <a:srgbClr val="0000FF"/>
                </a:solidFill>
              </a:rPr>
              <a:t> – Norwegian Ambassador for Kosovo and Albania said:</a:t>
            </a:r>
          </a:p>
          <a:p>
            <a:pPr lvl="1"/>
            <a:r>
              <a:rPr lang="en-US" b="1" dirty="0" smtClean="0">
                <a:solidFill>
                  <a:srgbClr val="0000FF"/>
                </a:solidFill>
              </a:rPr>
              <a:t>“… the Balkans are not what used to be. Changes very rapidly!”</a:t>
            </a:r>
          </a:p>
          <a:p>
            <a:pPr lvl="1"/>
            <a:r>
              <a:rPr lang="en-US" b="1" dirty="0" smtClean="0">
                <a:solidFill>
                  <a:srgbClr val="0000FF"/>
                </a:solidFill>
              </a:rPr>
              <a:t>“….need to network to access markets abroad..”</a:t>
            </a:r>
          </a:p>
          <a:p>
            <a:pPr lvl="1"/>
            <a:r>
              <a:rPr lang="en-US" b="1" dirty="0" smtClean="0">
                <a:solidFill>
                  <a:srgbClr val="0000FF"/>
                </a:solidFill>
              </a:rPr>
              <a:t>“… today is the ability to innovate which  </a:t>
            </a:r>
            <a:r>
              <a:rPr lang="en-US" b="1" dirty="0" err="1" smtClean="0">
                <a:solidFill>
                  <a:srgbClr val="0000FF"/>
                </a:solidFill>
              </a:rPr>
              <a:t>wil</a:t>
            </a:r>
            <a:r>
              <a:rPr lang="en-US" b="1" dirty="0" smtClean="0">
                <a:solidFill>
                  <a:srgbClr val="0000FF"/>
                </a:solidFill>
              </a:rPr>
              <a:t> create jobs on the market and will contribute to the economic life people can benefit from!”</a:t>
            </a:r>
          </a:p>
          <a:p>
            <a:pPr marL="457200" lvl="1" indent="0">
              <a:buNone/>
            </a:pPr>
            <a:r>
              <a:rPr lang="en-US" sz="1100" b="1" dirty="0">
                <a:solidFill>
                  <a:srgbClr val="FF6600"/>
                </a:solidFill>
                <a:hlinkClick r:id="rId2"/>
              </a:rPr>
              <a:t>http://www.worldbank.org/en/news/video/2013/10/22/western-balkans-research-and-development-for-</a:t>
            </a:r>
            <a:r>
              <a:rPr lang="en-US" sz="1100" b="1" dirty="0" smtClean="0">
                <a:solidFill>
                  <a:srgbClr val="FF6600"/>
                </a:solidFill>
                <a:hlinkClick r:id="rId2"/>
              </a:rPr>
              <a:t>innovation</a:t>
            </a:r>
            <a:r>
              <a:rPr lang="en-US" sz="1100" b="1" dirty="0" smtClean="0">
                <a:solidFill>
                  <a:srgbClr val="FF6600"/>
                </a:solidFill>
              </a:rPr>
              <a:t> </a:t>
            </a:r>
            <a:endParaRPr lang="en-US" sz="1100" b="1" dirty="0">
              <a:solidFill>
                <a:srgbClr val="FF66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D4F68EE-37D3-874E-A234-B4BAE87FE6BC}" type="datetime1">
              <a:rPr lang="en-US" smtClean="0"/>
              <a:t>5/20/14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25</a:t>
            </a:fld>
            <a:endParaRPr kumimoji="0"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5153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9CB7A13-1EA1-3D41-A1A5-A4221F23211F}" type="datetime1">
              <a:rPr lang="en-US" smtClean="0"/>
              <a:t>5/20/14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26</a:t>
            </a:fld>
            <a:endParaRPr kumimoji="0" lang="en-US"/>
          </a:p>
        </p:txBody>
      </p:sp>
      <p:sp>
        <p:nvSpPr>
          <p:cNvPr id="7" name="Content Placeholder 7"/>
          <p:cNvSpPr>
            <a:spLocks noGrp="1"/>
          </p:cNvSpPr>
          <p:nvPr>
            <p:ph idx="1"/>
          </p:nvPr>
        </p:nvSpPr>
        <p:spPr>
          <a:xfrm>
            <a:off x="1229712" y="2150533"/>
            <a:ext cx="7076747" cy="281093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/>
              <a:t> That regional R&amp;D strategy was prepared between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December 2011 and October 2013 under the joint </a:t>
            </a:r>
            <a:r>
              <a:rPr lang="en-US" dirty="0" smtClean="0"/>
              <a:t>auspices of </a:t>
            </a:r>
            <a:r>
              <a:rPr lang="en-US" dirty="0"/>
              <a:t>the Regional Cooperation Council, the </a:t>
            </a:r>
            <a:r>
              <a:rPr lang="en-US" dirty="0" smtClean="0"/>
              <a:t>European Commission</a:t>
            </a:r>
            <a:r>
              <a:rPr lang="en-US" dirty="0"/>
              <a:t>, and government officials from Albania</a:t>
            </a:r>
            <a:r>
              <a:rPr lang="en-US" dirty="0" smtClean="0"/>
              <a:t>, Bosnia </a:t>
            </a:r>
            <a:r>
              <a:rPr lang="en-US" dirty="0"/>
              <a:t>and Herzegovina, Croatia, Kosovo</a:t>
            </a:r>
            <a:r>
              <a:rPr lang="en-US" dirty="0" smtClean="0"/>
              <a:t>, Macedonia, Montenegro</a:t>
            </a:r>
            <a:r>
              <a:rPr lang="en-US" dirty="0"/>
              <a:t>, and Serbia (the Project Steering Committee)</a:t>
            </a: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3710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0B188662-9049-E445-9EF1-49920FBA0652}" type="datetime1">
              <a:rPr lang="en-US" smtClean="0"/>
              <a:t>5/20/14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07496" y="1926803"/>
            <a:ext cx="80222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FF2929"/>
                </a:solidFill>
                <a:latin typeface="Arial"/>
                <a:cs typeface="Arial"/>
              </a:rPr>
              <a:t>Western Balkans Regional </a:t>
            </a:r>
            <a:r>
              <a:rPr lang="en-US" sz="2400" b="1" dirty="0">
                <a:solidFill>
                  <a:srgbClr val="FF2929"/>
                </a:solidFill>
                <a:latin typeface="Arial"/>
                <a:cs typeface="Arial"/>
              </a:rPr>
              <a:t>R&amp;D Strategy for Innovation </a:t>
            </a:r>
            <a:r>
              <a:rPr lang="en-US" sz="2400" dirty="0">
                <a:latin typeface="Arial"/>
                <a:cs typeface="Arial"/>
              </a:rPr>
              <a:t>. </a:t>
            </a:r>
            <a:endParaRPr lang="en-US" sz="2400" dirty="0" smtClean="0">
              <a:latin typeface="Arial"/>
              <a:cs typeface="Arial"/>
            </a:endParaRPr>
          </a:p>
          <a:p>
            <a:pPr algn="just"/>
            <a:r>
              <a:rPr lang="en-US" sz="2400" dirty="0" smtClean="0">
                <a:latin typeface="Arial"/>
                <a:cs typeface="Arial"/>
              </a:rPr>
              <a:t>The </a:t>
            </a:r>
            <a:r>
              <a:rPr lang="en-US" sz="2400" dirty="0">
                <a:latin typeface="Arial"/>
                <a:cs typeface="Arial"/>
              </a:rPr>
              <a:t>strategy </a:t>
            </a:r>
            <a:r>
              <a:rPr lang="en-US" sz="2400" dirty="0" smtClean="0">
                <a:latin typeface="Arial"/>
                <a:cs typeface="Arial"/>
              </a:rPr>
              <a:t>aims:</a:t>
            </a:r>
          </a:p>
          <a:p>
            <a:pPr marL="285750" indent="-285750" algn="just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to </a:t>
            </a:r>
            <a:r>
              <a:rPr lang="en-US" sz="2400" dirty="0">
                <a:latin typeface="Arial"/>
                <a:cs typeface="Arial"/>
              </a:rPr>
              <a:t>strengthen the region’s research capacity, </a:t>
            </a:r>
            <a:endParaRPr lang="en-US" sz="2400" dirty="0" smtClean="0">
              <a:latin typeface="Arial"/>
              <a:cs typeface="Arial"/>
            </a:endParaRPr>
          </a:p>
          <a:p>
            <a:pPr marL="285750" indent="-285750" algn="just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enhance intraregional cooperation</a:t>
            </a:r>
            <a:r>
              <a:rPr lang="en-US" sz="2400" dirty="0">
                <a:latin typeface="Arial"/>
                <a:cs typeface="Arial"/>
              </a:rPr>
              <a:t>, </a:t>
            </a:r>
            <a:endParaRPr lang="en-US" sz="2400" dirty="0" smtClean="0">
              <a:latin typeface="Arial"/>
              <a:cs typeface="Arial"/>
            </a:endParaRPr>
          </a:p>
          <a:p>
            <a:pPr marL="285750" indent="-285750" algn="just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promote </a:t>
            </a:r>
            <a:r>
              <a:rPr lang="en-US" sz="2400" dirty="0">
                <a:latin typeface="Arial"/>
                <a:cs typeface="Arial"/>
              </a:rPr>
              <a:t>collaboration with </a:t>
            </a:r>
            <a:r>
              <a:rPr lang="en-US" sz="2400" dirty="0" smtClean="0">
                <a:latin typeface="Arial"/>
                <a:cs typeface="Arial"/>
              </a:rPr>
              <a:t>business sectors</a:t>
            </a:r>
            <a:r>
              <a:rPr lang="en-US" sz="2400" dirty="0">
                <a:latin typeface="Arial"/>
                <a:cs typeface="Arial"/>
              </a:rPr>
              <a:t>, </a:t>
            </a:r>
            <a:endParaRPr lang="en-US" sz="2400" dirty="0" smtClean="0">
              <a:latin typeface="Arial"/>
              <a:cs typeface="Arial"/>
            </a:endParaRPr>
          </a:p>
          <a:p>
            <a:pPr marL="285750" indent="-285750" algn="just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explore </a:t>
            </a:r>
            <a:r>
              <a:rPr lang="en-US" sz="2400" dirty="0">
                <a:latin typeface="Arial"/>
                <a:cs typeface="Arial"/>
              </a:rPr>
              <a:t>possibilities for financing R&amp;D from </a:t>
            </a:r>
            <a:r>
              <a:rPr lang="en-US" sz="2400" dirty="0" smtClean="0">
                <a:latin typeface="Arial"/>
                <a:cs typeface="Arial"/>
              </a:rPr>
              <a:t>EU funding </a:t>
            </a:r>
            <a:r>
              <a:rPr lang="en-US" sz="2400" dirty="0">
                <a:latin typeface="Arial"/>
                <a:cs typeface="Arial"/>
              </a:rPr>
              <a:t>schemes and other external sources, </a:t>
            </a:r>
          </a:p>
          <a:p>
            <a:pPr marL="285750" indent="-285750" algn="just">
              <a:buFont typeface="Arial"/>
              <a:buChar char="•"/>
            </a:pPr>
            <a:r>
              <a:rPr lang="en-US" sz="2400" dirty="0" smtClean="0">
                <a:latin typeface="Arial"/>
                <a:cs typeface="Arial"/>
              </a:rPr>
              <a:t>help integrate the </a:t>
            </a:r>
            <a:r>
              <a:rPr lang="en-US" sz="2400" dirty="0">
                <a:latin typeface="Arial"/>
                <a:cs typeface="Arial"/>
              </a:rPr>
              <a:t>region into the European Research Area (ERA</a:t>
            </a:r>
            <a:r>
              <a:rPr lang="en-US" sz="2400" dirty="0" smtClean="0">
                <a:latin typeface="Arial"/>
                <a:cs typeface="Arial"/>
              </a:rPr>
              <a:t>) and </a:t>
            </a:r>
            <a:r>
              <a:rPr lang="en-US" sz="2400" dirty="0">
                <a:latin typeface="Arial"/>
                <a:cs typeface="Arial"/>
              </a:rPr>
              <a:t>Innovation Union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27</a:t>
            </a:fld>
            <a:endParaRPr kumimoji="0"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64274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F67B-2CA5-5C48-9DD3-CB5972B89E73}" type="datetime1">
              <a:rPr lang="en-US" smtClean="0"/>
              <a:t>5/20/14</a:t>
            </a:fld>
            <a:endParaRPr lang="de-AT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0439-2445-EC4C-B708-64D1FF629872}" type="slidenum">
              <a:rPr lang="de-AT" smtClean="0"/>
              <a:pPr/>
              <a:t>28</a:t>
            </a:fld>
            <a:endParaRPr lang="de-AT"/>
          </a:p>
        </p:txBody>
      </p:sp>
      <p:sp>
        <p:nvSpPr>
          <p:cNvPr id="7" name="Rectangle 6"/>
          <p:cNvSpPr/>
          <p:nvPr/>
        </p:nvSpPr>
        <p:spPr>
          <a:xfrm>
            <a:off x="474134" y="2095025"/>
            <a:ext cx="8144934" cy="379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sl-SI" sz="2000" b="1" dirty="0">
                <a:solidFill>
                  <a:srgbClr val="0000FF"/>
                </a:solidFill>
                <a:latin typeface="Tahoma" charset="0"/>
              </a:rPr>
              <a:t>Aim of the </a:t>
            </a:r>
            <a:r>
              <a:rPr lang="sl-SI" sz="2000" b="1" dirty="0" smtClean="0">
                <a:solidFill>
                  <a:srgbClr val="0000FF"/>
                </a:solidFill>
                <a:latin typeface="Tahoma" charset="0"/>
              </a:rPr>
              <a:t>project – NETWORK OF THE WESTERN BALKAN IN ONE R&amp;D STRATEGY</a:t>
            </a:r>
            <a:endParaRPr lang="sl-SI" sz="2000" b="1" dirty="0">
              <a:solidFill>
                <a:srgbClr val="0000FF"/>
              </a:solidFill>
              <a:latin typeface="Tahoma" charset="0"/>
            </a:endParaRPr>
          </a:p>
          <a:p>
            <a:pPr>
              <a:lnSpc>
                <a:spcPct val="80000"/>
              </a:lnSpc>
            </a:pPr>
            <a:endParaRPr lang="sl-SI" sz="2000" dirty="0">
              <a:latin typeface="Tahoma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sl-SI" sz="2000" dirty="0">
                <a:latin typeface="Tahoma" charset="0"/>
              </a:rPr>
              <a:t> to build »technological </a:t>
            </a:r>
            <a:r>
              <a:rPr lang="sl-SI" sz="2000" dirty="0" smtClean="0">
                <a:latin typeface="Tahoma" charset="0"/>
              </a:rPr>
              <a:t>cities«</a:t>
            </a:r>
            <a:r>
              <a:rPr lang="sl-SI" sz="2000" dirty="0">
                <a:latin typeface="Tahoma" charset="0"/>
              </a:rPr>
              <a:t>, which will create longterm conditions for development of creative class</a:t>
            </a:r>
          </a:p>
          <a:p>
            <a:pPr>
              <a:lnSpc>
                <a:spcPct val="80000"/>
              </a:lnSpc>
            </a:pPr>
            <a:endParaRPr lang="sl-SI" sz="2000" dirty="0">
              <a:latin typeface="Tahoma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sl-SI" sz="2000" dirty="0">
                <a:latin typeface="Tahoma" charset="0"/>
              </a:rPr>
              <a:t> to develop conditions for global entrance of the region in the field of technologies and competitivenss</a:t>
            </a:r>
          </a:p>
          <a:p>
            <a:pPr>
              <a:lnSpc>
                <a:spcPct val="80000"/>
              </a:lnSpc>
              <a:buFontTx/>
              <a:buChar char="•"/>
            </a:pPr>
            <a:endParaRPr lang="sl-SI" sz="2000" dirty="0">
              <a:latin typeface="Tahoma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sl-SI" sz="2000" dirty="0">
                <a:latin typeface="Tahoma" charset="0"/>
              </a:rPr>
              <a:t> prepare background for inflow of technological companies in the region</a:t>
            </a:r>
          </a:p>
          <a:p>
            <a:pPr>
              <a:lnSpc>
                <a:spcPct val="80000"/>
              </a:lnSpc>
            </a:pPr>
            <a:endParaRPr lang="sl-SI" sz="2000" dirty="0">
              <a:latin typeface="Tahoma" charset="0"/>
            </a:endParaRPr>
          </a:p>
          <a:p>
            <a:pPr>
              <a:lnSpc>
                <a:spcPct val="80000"/>
              </a:lnSpc>
              <a:buFontTx/>
              <a:buChar char="•"/>
            </a:pPr>
            <a:r>
              <a:rPr lang="sl-SI" sz="2000" dirty="0">
                <a:latin typeface="Tahoma" charset="0"/>
              </a:rPr>
              <a:t> to create knowledge (international university) and co-operative network based on strong development, research and educational clusters as well as international activites in the region and abroad</a:t>
            </a:r>
            <a:endParaRPr lang="en-US" sz="2000" dirty="0">
              <a:latin typeface="Tahoma" charset="0"/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176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/>
          <p:cNvPicPr>
            <a:picLocks noChangeAspect="1" noChangeArrowheads="1"/>
          </p:cNvPicPr>
          <p:nvPr/>
        </p:nvPicPr>
        <p:blipFill>
          <a:blip r:embed="rId2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4" t="18723" r="24011" b="17792"/>
          <a:stretch>
            <a:fillRect/>
          </a:stretch>
        </p:blipFill>
        <p:spPr bwMode="auto">
          <a:xfrm>
            <a:off x="612775" y="576263"/>
            <a:ext cx="8135938" cy="628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90467" name="Freeform 3"/>
          <p:cNvSpPr>
            <a:spLocks/>
          </p:cNvSpPr>
          <p:nvPr/>
        </p:nvSpPr>
        <p:spPr bwMode="auto">
          <a:xfrm>
            <a:off x="2466975" y="2060575"/>
            <a:ext cx="4337050" cy="2952750"/>
          </a:xfrm>
          <a:custGeom>
            <a:avLst/>
            <a:gdLst>
              <a:gd name="T0" fmla="*/ 1326 w 2732"/>
              <a:gd name="T1" fmla="*/ 0 h 1860"/>
              <a:gd name="T2" fmla="*/ 0 w 2732"/>
              <a:gd name="T3" fmla="*/ 0 h 1860"/>
              <a:gd name="T4" fmla="*/ 11 w 2732"/>
              <a:gd name="T5" fmla="*/ 1588 h 1860"/>
              <a:gd name="T6" fmla="*/ 1326 w 2732"/>
              <a:gd name="T7" fmla="*/ 1860 h 1860"/>
              <a:gd name="T8" fmla="*/ 2732 w 2732"/>
              <a:gd name="T9" fmla="*/ 1542 h 1860"/>
              <a:gd name="T10" fmla="*/ 2732 w 2732"/>
              <a:gd name="T11" fmla="*/ 0 h 1860"/>
              <a:gd name="T12" fmla="*/ 1326 w 2732"/>
              <a:gd name="T13" fmla="*/ 0 h 1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2" h="1860">
                <a:moveTo>
                  <a:pt x="1326" y="0"/>
                </a:moveTo>
                <a:lnTo>
                  <a:pt x="0" y="0"/>
                </a:lnTo>
                <a:lnTo>
                  <a:pt x="11" y="1588"/>
                </a:lnTo>
                <a:lnTo>
                  <a:pt x="1326" y="1860"/>
                </a:lnTo>
                <a:lnTo>
                  <a:pt x="2732" y="1542"/>
                </a:lnTo>
                <a:lnTo>
                  <a:pt x="2732" y="0"/>
                </a:lnTo>
                <a:lnTo>
                  <a:pt x="1326" y="0"/>
                </a:lnTo>
                <a:close/>
              </a:path>
            </a:pathLst>
          </a:custGeom>
          <a:noFill/>
          <a:ln w="38100" cap="flat" cmpd="sng">
            <a:solidFill>
              <a:srgbClr val="00CC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468" name="AutoShape 4"/>
          <p:cNvSpPr>
            <a:spLocks noChangeArrowheads="1"/>
          </p:cNvSpPr>
          <p:nvPr/>
        </p:nvSpPr>
        <p:spPr bwMode="auto">
          <a:xfrm rot="-151422">
            <a:off x="4357688" y="549275"/>
            <a:ext cx="358775" cy="358775"/>
          </a:xfrm>
          <a:prstGeom prst="triangle">
            <a:avLst>
              <a:gd name="adj" fmla="val 50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469" name="AutoShape 5"/>
          <p:cNvSpPr>
            <a:spLocks noChangeArrowheads="1"/>
          </p:cNvSpPr>
          <p:nvPr/>
        </p:nvSpPr>
        <p:spPr bwMode="auto">
          <a:xfrm rot="5400000">
            <a:off x="8461375" y="4365625"/>
            <a:ext cx="358775" cy="358775"/>
          </a:xfrm>
          <a:prstGeom prst="triangle">
            <a:avLst>
              <a:gd name="adj" fmla="val 50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470" name="AutoShape 6"/>
          <p:cNvSpPr>
            <a:spLocks noChangeArrowheads="1"/>
          </p:cNvSpPr>
          <p:nvPr/>
        </p:nvSpPr>
        <p:spPr bwMode="auto">
          <a:xfrm rot="5400000">
            <a:off x="8461375" y="1917700"/>
            <a:ext cx="358775" cy="358775"/>
          </a:xfrm>
          <a:prstGeom prst="triangle">
            <a:avLst>
              <a:gd name="adj" fmla="val 50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471" name="AutoShape 7"/>
          <p:cNvSpPr>
            <a:spLocks noChangeArrowheads="1"/>
          </p:cNvSpPr>
          <p:nvPr/>
        </p:nvSpPr>
        <p:spPr bwMode="auto">
          <a:xfrm rot="16200000">
            <a:off x="468313" y="1847850"/>
            <a:ext cx="358775" cy="358775"/>
          </a:xfrm>
          <a:prstGeom prst="triangle">
            <a:avLst>
              <a:gd name="adj" fmla="val 50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472" name="AutoShape 8"/>
          <p:cNvSpPr>
            <a:spLocks noChangeArrowheads="1"/>
          </p:cNvSpPr>
          <p:nvPr/>
        </p:nvSpPr>
        <p:spPr bwMode="auto">
          <a:xfrm rot="16200000">
            <a:off x="468313" y="4365625"/>
            <a:ext cx="358775" cy="358775"/>
          </a:xfrm>
          <a:prstGeom prst="triangle">
            <a:avLst>
              <a:gd name="adj" fmla="val 50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473" name="Text Box 9"/>
          <p:cNvSpPr txBox="1">
            <a:spLocks noChangeArrowheads="1"/>
          </p:cNvSpPr>
          <p:nvPr/>
        </p:nvSpPr>
        <p:spPr bwMode="auto">
          <a:xfrm>
            <a:off x="395288" y="44450"/>
            <a:ext cx="8353425" cy="8463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/>
              <a:t>THE NETWORK SYSTEM OF TECHNOLOGY AND INNOVATIVE INFRASTRUCTURE IMPORTANT FOR DEVELOPMENT OF RECONSTRUCTION OF </a:t>
            </a:r>
            <a:r>
              <a:rPr lang="en-US" sz="1400" b="1" dirty="0" smtClean="0"/>
              <a:t>WESTERN BALKAN REGION </a:t>
            </a:r>
            <a:endParaRPr lang="en-US" sz="1400" b="1" dirty="0"/>
          </a:p>
          <a:p>
            <a:pPr algn="ctr">
              <a:spcBef>
                <a:spcPct val="50000"/>
              </a:spcBef>
            </a:pPr>
            <a:r>
              <a:rPr lang="en-US" sz="1400" b="1" dirty="0"/>
              <a:t> </a:t>
            </a:r>
            <a:r>
              <a:rPr lang="en-US" sz="1400" b="1" dirty="0" smtClean="0"/>
              <a:t>2013-2020</a:t>
            </a:r>
            <a:endParaRPr lang="en-US" sz="1400" b="1" dirty="0"/>
          </a:p>
        </p:txBody>
      </p:sp>
      <p:sp>
        <p:nvSpPr>
          <p:cNvPr id="190474" name="Oval 10"/>
          <p:cNvSpPr>
            <a:spLocks noChangeArrowheads="1"/>
          </p:cNvSpPr>
          <p:nvPr/>
        </p:nvSpPr>
        <p:spPr bwMode="auto">
          <a:xfrm>
            <a:off x="3779838" y="3051175"/>
            <a:ext cx="1582737" cy="108108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0000FF"/>
            </a:solidFill>
            <a:round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T I G E R</a:t>
            </a:r>
          </a:p>
          <a:p>
            <a:pPr algn="ctr"/>
            <a:r>
              <a:rPr lang="sl-SI" sz="800" b="1" dirty="0" smtClean="0"/>
              <a:t>REGIONAL </a:t>
            </a:r>
            <a:r>
              <a:rPr lang="sl-SI" sz="800" b="1" dirty="0"/>
              <a:t>NETWORK OF TECHNOLOGICAL IN INOVATIVE INFRASTRUCTURE</a:t>
            </a:r>
            <a:endParaRPr lang="en-GB" sz="800" dirty="0"/>
          </a:p>
        </p:txBody>
      </p:sp>
      <p:grpSp>
        <p:nvGrpSpPr>
          <p:cNvPr id="190475" name="Group 11"/>
          <p:cNvGrpSpPr>
            <a:grpSpLocks/>
          </p:cNvGrpSpPr>
          <p:nvPr/>
        </p:nvGrpSpPr>
        <p:grpSpPr bwMode="auto">
          <a:xfrm>
            <a:off x="827088" y="925513"/>
            <a:ext cx="7486650" cy="415925"/>
            <a:chOff x="521" y="482"/>
            <a:chExt cx="4716" cy="262"/>
          </a:xfrm>
        </p:grpSpPr>
        <p:grpSp>
          <p:nvGrpSpPr>
            <p:cNvPr id="190476" name="Group 12"/>
            <p:cNvGrpSpPr>
              <a:grpSpLocks/>
            </p:cNvGrpSpPr>
            <p:nvPr/>
          </p:nvGrpSpPr>
          <p:grpSpPr bwMode="auto">
            <a:xfrm>
              <a:off x="1203" y="482"/>
              <a:ext cx="633" cy="262"/>
              <a:chOff x="1044" y="847"/>
              <a:chExt cx="633" cy="225"/>
            </a:xfrm>
          </p:grpSpPr>
          <p:sp>
            <p:nvSpPr>
              <p:cNvPr id="190477" name="Rectangle 13"/>
              <p:cNvSpPr>
                <a:spLocks noChangeArrowheads="1"/>
              </p:cNvSpPr>
              <p:nvPr/>
            </p:nvSpPr>
            <p:spPr bwMode="auto">
              <a:xfrm>
                <a:off x="1044" y="847"/>
                <a:ext cx="633" cy="225"/>
              </a:xfrm>
              <a:prstGeom prst="rect">
                <a:avLst/>
              </a:prstGeom>
              <a:solidFill>
                <a:srgbClr val="DBE4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000000">
                    <a:alpha val="50000"/>
                  </a:srgbClr>
                </a:prstShdw>
              </a:effectLst>
            </p:spPr>
            <p:txBody>
              <a:bodyPr lIns="0" tIns="0" rIns="0" bIns="0"/>
              <a:lstStyle/>
              <a:p>
                <a:pPr algn="ctr"/>
                <a:r>
                  <a:rPr lang="sl-SI" sz="600" b="1"/>
                  <a:t>INTERNATIONAL UNIVESITY</a:t>
                </a:r>
                <a:endParaRPr lang="en-US" sz="600" b="1"/>
              </a:p>
              <a:p>
                <a:endParaRPr lang="en-GB" sz="600" b="1"/>
              </a:p>
            </p:txBody>
          </p:sp>
          <p:pic>
            <p:nvPicPr>
              <p:cNvPr id="190478" name="Picture 14" descr="univ"/>
              <p:cNvPicPr>
                <a:picLocks noChangeAspect="1" noChangeArrowheads="1"/>
              </p:cNvPicPr>
              <p:nvPr/>
            </p:nvPicPr>
            <p:blipFill>
              <a:blip r:embed="rId3">
                <a:lum bright="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93" y="952"/>
                <a:ext cx="353" cy="119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90479" name="Rectangle 15"/>
            <p:cNvSpPr>
              <a:spLocks noChangeArrowheads="1"/>
            </p:cNvSpPr>
            <p:nvPr/>
          </p:nvSpPr>
          <p:spPr bwMode="auto">
            <a:xfrm>
              <a:off x="521" y="482"/>
              <a:ext cx="634" cy="262"/>
            </a:xfrm>
            <a:prstGeom prst="rect">
              <a:avLst/>
            </a:prstGeom>
            <a:solidFill>
              <a:srgbClr val="DBE4FF"/>
            </a:solidFill>
            <a:ln w="9525">
              <a:solidFill>
                <a:srgbClr val="0000FF"/>
              </a:solidFill>
              <a:miter lim="800000"/>
              <a:headEnd/>
              <a:tailEnd/>
            </a:ln>
            <a:effectLst>
              <a:prstShdw prst="shdw13" dist="53882" dir="13500000">
                <a:srgbClr val="000000">
                  <a:alpha val="50000"/>
                </a:srgbClr>
              </a:prstShdw>
            </a:effectLst>
          </p:spPr>
          <p:txBody>
            <a:bodyPr lIns="0" tIns="0" rIns="0" bIns="0"/>
            <a:lstStyle/>
            <a:p>
              <a:pPr algn="ctr"/>
              <a:r>
                <a:rPr lang="en-US" sz="600" b="1"/>
                <a:t>TECHNOLOGY PARK</a:t>
              </a:r>
            </a:p>
          </p:txBody>
        </p:sp>
        <p:pic>
          <p:nvPicPr>
            <p:cNvPr id="190480" name="Picture 16" descr="tehno"/>
            <p:cNvPicPr>
              <a:picLocks noChangeAspect="1" noChangeArrowheads="1"/>
            </p:cNvPicPr>
            <p:nvPr/>
          </p:nvPicPr>
          <p:blipFill>
            <a:blip r:embed="rId4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" y="618"/>
              <a:ext cx="352" cy="125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grpSp>
          <p:nvGrpSpPr>
            <p:cNvPr id="190481" name="Group 17"/>
            <p:cNvGrpSpPr>
              <a:grpSpLocks/>
            </p:cNvGrpSpPr>
            <p:nvPr/>
          </p:nvGrpSpPr>
          <p:grpSpPr bwMode="auto">
            <a:xfrm>
              <a:off x="1881" y="482"/>
              <a:ext cx="633" cy="262"/>
              <a:chOff x="1793" y="847"/>
              <a:chExt cx="633" cy="225"/>
            </a:xfrm>
          </p:grpSpPr>
          <p:sp>
            <p:nvSpPr>
              <p:cNvPr id="190482" name="Rectangle 18"/>
              <p:cNvSpPr>
                <a:spLocks noChangeArrowheads="1"/>
              </p:cNvSpPr>
              <p:nvPr/>
            </p:nvSpPr>
            <p:spPr bwMode="auto">
              <a:xfrm>
                <a:off x="1793" y="847"/>
                <a:ext cx="633" cy="225"/>
              </a:xfrm>
              <a:prstGeom prst="rect">
                <a:avLst/>
              </a:prstGeom>
              <a:solidFill>
                <a:srgbClr val="DBE4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000000">
                    <a:alpha val="50000"/>
                  </a:srgbClr>
                </a:prstShdw>
              </a:effectLst>
            </p:spPr>
            <p:txBody>
              <a:bodyPr lIns="0" tIns="0" rIns="0" bIns="0"/>
              <a:lstStyle/>
              <a:p>
                <a:pPr algn="ctr"/>
                <a:r>
                  <a:rPr lang="sl-SI" sz="600" b="1"/>
                  <a:t>STIDENT CAMPUS</a:t>
                </a:r>
                <a:endParaRPr lang="en-US" sz="600"/>
              </a:p>
              <a:p>
                <a:endParaRPr lang="en-GB" sz="600"/>
              </a:p>
            </p:txBody>
          </p:sp>
          <p:pic>
            <p:nvPicPr>
              <p:cNvPr id="190483" name="Picture 19" descr="kamp"/>
              <p:cNvPicPr>
                <a:picLocks noChangeAspect="1" noChangeArrowheads="1"/>
              </p:cNvPicPr>
              <p:nvPr/>
            </p:nvPicPr>
            <p:blipFill>
              <a:blip r:embed="rId5">
                <a:lum brigh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8" y="952"/>
                <a:ext cx="353" cy="119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90484" name="Group 20"/>
            <p:cNvGrpSpPr>
              <a:grpSpLocks/>
            </p:cNvGrpSpPr>
            <p:nvPr/>
          </p:nvGrpSpPr>
          <p:grpSpPr bwMode="auto">
            <a:xfrm>
              <a:off x="2561" y="482"/>
              <a:ext cx="634" cy="262"/>
              <a:chOff x="2541" y="847"/>
              <a:chExt cx="634" cy="225"/>
            </a:xfrm>
          </p:grpSpPr>
          <p:sp>
            <p:nvSpPr>
              <p:cNvPr id="190485" name="Rectangle 21"/>
              <p:cNvSpPr>
                <a:spLocks noChangeArrowheads="1"/>
              </p:cNvSpPr>
              <p:nvPr/>
            </p:nvSpPr>
            <p:spPr bwMode="auto">
              <a:xfrm>
                <a:off x="2541" y="847"/>
                <a:ext cx="634" cy="225"/>
              </a:xfrm>
              <a:prstGeom prst="rect">
                <a:avLst/>
              </a:prstGeom>
              <a:solidFill>
                <a:srgbClr val="DBE4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000000">
                    <a:alpha val="50000"/>
                  </a:srgbClr>
                </a:prstShdw>
              </a:effectLst>
            </p:spPr>
            <p:txBody>
              <a:bodyPr lIns="0" tIns="0" rIns="0" bIns="0"/>
              <a:lstStyle/>
              <a:p>
                <a:pPr algn="ctr"/>
                <a:r>
                  <a:rPr lang="sl-SI" sz="600" b="1"/>
                  <a:t>ENVIROMENTAL AND ECOLOGY ENG.</a:t>
                </a:r>
                <a:endParaRPr lang="pl-PL" sz="600"/>
              </a:p>
              <a:p>
                <a:endParaRPr lang="en-GB" sz="600"/>
              </a:p>
            </p:txBody>
          </p:sp>
          <p:pic>
            <p:nvPicPr>
              <p:cNvPr id="190486" name="Picture 22" descr="okolj"/>
              <p:cNvPicPr>
                <a:picLocks noChangeAspect="1" noChangeArrowheads="1"/>
              </p:cNvPicPr>
              <p:nvPr/>
            </p:nvPicPr>
            <p:blipFill>
              <a:blip r:embed="rId6">
                <a:lum bright="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08" y="952"/>
                <a:ext cx="353" cy="119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90487" name="Group 23"/>
            <p:cNvGrpSpPr>
              <a:grpSpLocks/>
            </p:cNvGrpSpPr>
            <p:nvPr/>
          </p:nvGrpSpPr>
          <p:grpSpPr bwMode="auto">
            <a:xfrm>
              <a:off x="3242" y="482"/>
              <a:ext cx="634" cy="262"/>
              <a:chOff x="3290" y="847"/>
              <a:chExt cx="634" cy="225"/>
            </a:xfrm>
          </p:grpSpPr>
          <p:sp>
            <p:nvSpPr>
              <p:cNvPr id="190488" name="Rectangle 24"/>
              <p:cNvSpPr>
                <a:spLocks noChangeArrowheads="1"/>
              </p:cNvSpPr>
              <p:nvPr/>
            </p:nvSpPr>
            <p:spPr bwMode="auto">
              <a:xfrm>
                <a:off x="3290" y="847"/>
                <a:ext cx="634" cy="225"/>
              </a:xfrm>
              <a:prstGeom prst="rect">
                <a:avLst/>
              </a:prstGeom>
              <a:solidFill>
                <a:srgbClr val="DBE4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000000">
                    <a:alpha val="50000"/>
                  </a:srgbClr>
                </a:prstShdw>
              </a:effectLst>
            </p:spPr>
            <p:txBody>
              <a:bodyPr lIns="0" tIns="0" rIns="0" bIns="0"/>
              <a:lstStyle/>
              <a:p>
                <a:pPr algn="ctr"/>
                <a:r>
                  <a:rPr lang="sl-SI" sz="600" b="1"/>
                  <a:t>CENTER FOR QUALITY LIVING</a:t>
                </a:r>
              </a:p>
              <a:p>
                <a:pPr algn="ctr"/>
                <a:endParaRPr lang="en-GB" sz="600"/>
              </a:p>
            </p:txBody>
          </p:sp>
          <p:pic>
            <p:nvPicPr>
              <p:cNvPr id="190489" name="Picture 25" descr="bivalna"/>
              <p:cNvPicPr>
                <a:picLocks noChangeAspect="1" noChangeArrowheads="1"/>
              </p:cNvPicPr>
              <p:nvPr/>
            </p:nvPicPr>
            <p:blipFill>
              <a:blip r:embed="rId7">
                <a:lum brigh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28" y="952"/>
                <a:ext cx="353" cy="119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90490" name="Group 26"/>
            <p:cNvGrpSpPr>
              <a:grpSpLocks/>
            </p:cNvGrpSpPr>
            <p:nvPr/>
          </p:nvGrpSpPr>
          <p:grpSpPr bwMode="auto">
            <a:xfrm>
              <a:off x="3922" y="482"/>
              <a:ext cx="633" cy="262"/>
              <a:chOff x="4039" y="847"/>
              <a:chExt cx="633" cy="225"/>
            </a:xfrm>
          </p:grpSpPr>
          <p:sp>
            <p:nvSpPr>
              <p:cNvPr id="190491" name="Rectangle 27"/>
              <p:cNvSpPr>
                <a:spLocks noChangeArrowheads="1"/>
              </p:cNvSpPr>
              <p:nvPr/>
            </p:nvSpPr>
            <p:spPr bwMode="auto">
              <a:xfrm>
                <a:off x="4039" y="847"/>
                <a:ext cx="633" cy="225"/>
              </a:xfrm>
              <a:prstGeom prst="rect">
                <a:avLst/>
              </a:prstGeom>
              <a:solidFill>
                <a:srgbClr val="DBE4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000000">
                    <a:alpha val="50000"/>
                  </a:srgbClr>
                </a:prstShdw>
              </a:effectLst>
            </p:spPr>
            <p:txBody>
              <a:bodyPr lIns="0" tIns="0" rIns="0" bIns="0"/>
              <a:lstStyle/>
              <a:p>
                <a:pPr algn="ctr"/>
                <a:r>
                  <a:rPr lang="sl-SI" sz="600" b="1"/>
                  <a:t>MULTICULTARAL CENTER FOR SE EUROPE</a:t>
                </a:r>
                <a:endParaRPr lang="en-US" sz="600"/>
              </a:p>
              <a:p>
                <a:pPr algn="ctr"/>
                <a:endParaRPr lang="en-GB" sz="600"/>
              </a:p>
            </p:txBody>
          </p:sp>
          <p:pic>
            <p:nvPicPr>
              <p:cNvPr id="190492" name="Picture 28" descr="multi"/>
              <p:cNvPicPr>
                <a:picLocks noChangeAspect="1" noChangeArrowheads="1"/>
              </p:cNvPicPr>
              <p:nvPr/>
            </p:nvPicPr>
            <p:blipFill>
              <a:blip r:embed="rId8">
                <a:lum bright="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2" y="952"/>
                <a:ext cx="344" cy="119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90493" name="Group 29"/>
            <p:cNvGrpSpPr>
              <a:grpSpLocks/>
            </p:cNvGrpSpPr>
            <p:nvPr/>
          </p:nvGrpSpPr>
          <p:grpSpPr bwMode="auto">
            <a:xfrm>
              <a:off x="4603" y="482"/>
              <a:ext cx="634" cy="262"/>
              <a:chOff x="4787" y="847"/>
              <a:chExt cx="634" cy="225"/>
            </a:xfrm>
          </p:grpSpPr>
          <p:sp>
            <p:nvSpPr>
              <p:cNvPr id="190494" name="Rectangle 30"/>
              <p:cNvSpPr>
                <a:spLocks noChangeArrowheads="1"/>
              </p:cNvSpPr>
              <p:nvPr/>
            </p:nvSpPr>
            <p:spPr bwMode="auto">
              <a:xfrm>
                <a:off x="4787" y="847"/>
                <a:ext cx="634" cy="225"/>
              </a:xfrm>
              <a:prstGeom prst="rect">
                <a:avLst/>
              </a:prstGeom>
              <a:solidFill>
                <a:srgbClr val="DBE4FF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>
                <a:prstShdw prst="shdw13" dist="53882" dir="13500000">
                  <a:srgbClr val="000000">
                    <a:alpha val="50000"/>
                  </a:srgbClr>
                </a:prstShdw>
              </a:effectLst>
            </p:spPr>
            <p:txBody>
              <a:bodyPr lIns="0" tIns="0" rIns="0" bIns="0"/>
              <a:lstStyle/>
              <a:p>
                <a:pPr algn="ctr"/>
                <a:r>
                  <a:rPr lang="sl-SI" sz="600" b="1"/>
                  <a:t>FINANCIAL AND INVESTMENT CENTER FOR SE EUROPE</a:t>
                </a:r>
                <a:endParaRPr lang="en-GB" sz="600" b="1"/>
              </a:p>
              <a:p>
                <a:endParaRPr lang="en-GB" sz="600"/>
              </a:p>
            </p:txBody>
          </p:sp>
          <p:pic>
            <p:nvPicPr>
              <p:cNvPr id="190495" name="Picture 31" descr="finan"/>
              <p:cNvPicPr>
                <a:picLocks noChangeAspect="1" noChangeArrowheads="1"/>
              </p:cNvPicPr>
              <p:nvPr/>
            </p:nvPicPr>
            <p:blipFill>
              <a:blip r:embed="rId9">
                <a:lum bright="18000" contrast="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8" y="952"/>
                <a:ext cx="353" cy="119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90496" name="Picture 3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7" t="23541" r="8659" b="23541"/>
          <a:stretch>
            <a:fillRect/>
          </a:stretch>
        </p:blipFill>
        <p:spPr bwMode="auto">
          <a:xfrm>
            <a:off x="3922713" y="1484313"/>
            <a:ext cx="1296987" cy="4318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90497" name="Rectangle 33"/>
          <p:cNvSpPr>
            <a:spLocks noChangeArrowheads="1"/>
          </p:cNvSpPr>
          <p:nvPr/>
        </p:nvSpPr>
        <p:spPr bwMode="auto">
          <a:xfrm>
            <a:off x="860425" y="2439988"/>
            <a:ext cx="1473200" cy="41116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800" b="1"/>
              <a:t/>
            </a:r>
            <a:br>
              <a:rPr lang="sl-SI" sz="800" b="1"/>
            </a:br>
            <a:r>
              <a:rPr lang="sl-SI" sz="800" b="1"/>
              <a:t>NETWORK REGIONAL BUSINESS INCUBATOR</a:t>
            </a:r>
            <a:endParaRPr lang="en-GB" sz="800"/>
          </a:p>
        </p:txBody>
      </p:sp>
      <p:sp>
        <p:nvSpPr>
          <p:cNvPr id="190498" name="Rectangle 34"/>
          <p:cNvSpPr>
            <a:spLocks noChangeArrowheads="1"/>
          </p:cNvSpPr>
          <p:nvPr/>
        </p:nvSpPr>
        <p:spPr bwMode="auto">
          <a:xfrm>
            <a:off x="3819525" y="5086350"/>
            <a:ext cx="1471613" cy="401638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800" b="1"/>
              <a:t/>
            </a:r>
            <a:br>
              <a:rPr lang="sl-SI" sz="800" b="1"/>
            </a:br>
            <a:r>
              <a:rPr lang="sl-SI" sz="800" b="1"/>
              <a:t>NETWORK OF </a:t>
            </a:r>
            <a:r>
              <a:rPr lang="en-GB" sz="800" b="1"/>
              <a:t> </a:t>
            </a:r>
            <a:r>
              <a:rPr lang="sl-SI" sz="800" b="1"/>
              <a:t>BUSINESS UNITS IN REGION</a:t>
            </a:r>
            <a:endParaRPr lang="en-GB" sz="800"/>
          </a:p>
        </p:txBody>
      </p:sp>
      <p:sp>
        <p:nvSpPr>
          <p:cNvPr id="190499" name="Rectangle 35"/>
          <p:cNvSpPr>
            <a:spLocks noChangeArrowheads="1"/>
          </p:cNvSpPr>
          <p:nvPr/>
        </p:nvSpPr>
        <p:spPr bwMode="auto">
          <a:xfrm>
            <a:off x="6915150" y="4886325"/>
            <a:ext cx="1546225" cy="211138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 dirty="0" smtClean="0"/>
              <a:t>CIRKO </a:t>
            </a:r>
            <a:endParaRPr lang="en-GB" sz="700" dirty="0"/>
          </a:p>
        </p:txBody>
      </p:sp>
      <p:sp>
        <p:nvSpPr>
          <p:cNvPr id="190500" name="Rectangle 36"/>
          <p:cNvSpPr>
            <a:spLocks noChangeArrowheads="1"/>
          </p:cNvSpPr>
          <p:nvPr/>
        </p:nvSpPr>
        <p:spPr bwMode="auto">
          <a:xfrm>
            <a:off x="6943725" y="5168900"/>
            <a:ext cx="1546225" cy="212725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/>
              <a:t>ECOREMEDIATION TECHNOLOGICAL CENTER</a:t>
            </a:r>
            <a:endParaRPr lang="en-GB" sz="700"/>
          </a:p>
        </p:txBody>
      </p:sp>
      <p:sp>
        <p:nvSpPr>
          <p:cNvPr id="190501" name="Rectangle 37"/>
          <p:cNvSpPr>
            <a:spLocks noChangeArrowheads="1"/>
          </p:cNvSpPr>
          <p:nvPr/>
        </p:nvSpPr>
        <p:spPr bwMode="auto">
          <a:xfrm>
            <a:off x="6943725" y="5456238"/>
            <a:ext cx="1546225" cy="211137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en-US" sz="800"/>
              <a:t>TECHNOLOGICAL CENTER FOR ALTERNATIVE AND RENEWAL</a:t>
            </a:r>
            <a:r>
              <a:rPr lang="sl-SI" sz="800"/>
              <a:t>ABLE </a:t>
            </a:r>
            <a:r>
              <a:rPr lang="en-US" sz="800"/>
              <a:t>SOURCES OF ENERGY</a:t>
            </a:r>
            <a:r>
              <a:rPr lang="en-GB" sz="700"/>
              <a:t>.</a:t>
            </a:r>
          </a:p>
        </p:txBody>
      </p:sp>
      <p:sp>
        <p:nvSpPr>
          <p:cNvPr id="190502" name="Rectangle 38"/>
          <p:cNvSpPr>
            <a:spLocks noChangeArrowheads="1"/>
          </p:cNvSpPr>
          <p:nvPr/>
        </p:nvSpPr>
        <p:spPr bwMode="auto">
          <a:xfrm>
            <a:off x="3192463" y="5811838"/>
            <a:ext cx="587375" cy="422275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endParaRPr lang="sl-SI" sz="700"/>
          </a:p>
          <a:p>
            <a:pPr algn="ctr"/>
            <a:r>
              <a:rPr lang="sl-SI" sz="800"/>
              <a:t>BUSINESS</a:t>
            </a:r>
            <a:r>
              <a:rPr lang="en-GB" sz="700"/>
              <a:t/>
            </a:r>
            <a:br>
              <a:rPr lang="en-GB" sz="700"/>
            </a:br>
            <a:r>
              <a:rPr lang="en-GB" sz="700"/>
              <a:t>A</a:t>
            </a:r>
          </a:p>
        </p:txBody>
      </p:sp>
      <p:sp>
        <p:nvSpPr>
          <p:cNvPr id="190503" name="Rectangle 39"/>
          <p:cNvSpPr>
            <a:spLocks noChangeArrowheads="1"/>
          </p:cNvSpPr>
          <p:nvPr/>
        </p:nvSpPr>
        <p:spPr bwMode="auto">
          <a:xfrm>
            <a:off x="4662488" y="5811838"/>
            <a:ext cx="588962" cy="422275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endParaRPr lang="en-GB" sz="700"/>
          </a:p>
          <a:p>
            <a:pPr algn="ctr"/>
            <a:r>
              <a:rPr lang="sl-SI" sz="800"/>
              <a:t>BUSINESS</a:t>
            </a:r>
            <a:r>
              <a:rPr lang="en-GB" sz="800"/>
              <a:t/>
            </a:r>
            <a:br>
              <a:rPr lang="en-GB" sz="800"/>
            </a:br>
            <a:r>
              <a:rPr lang="en-GB" sz="800"/>
              <a:t>C</a:t>
            </a:r>
          </a:p>
        </p:txBody>
      </p:sp>
      <p:sp>
        <p:nvSpPr>
          <p:cNvPr id="190504" name="Rectangle 40"/>
          <p:cNvSpPr>
            <a:spLocks noChangeArrowheads="1"/>
          </p:cNvSpPr>
          <p:nvPr/>
        </p:nvSpPr>
        <p:spPr bwMode="auto">
          <a:xfrm>
            <a:off x="3924300" y="5805488"/>
            <a:ext cx="588963" cy="422275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endParaRPr lang="en-GB" sz="700"/>
          </a:p>
          <a:p>
            <a:pPr algn="ctr"/>
            <a:r>
              <a:rPr lang="sl-SI" sz="800"/>
              <a:t>BUSINESS</a:t>
            </a:r>
            <a:r>
              <a:rPr lang="en-GB" sz="800"/>
              <a:t/>
            </a:r>
            <a:br>
              <a:rPr lang="en-GB" sz="800"/>
            </a:br>
            <a:r>
              <a:rPr lang="sl-SI" sz="700"/>
              <a:t>B</a:t>
            </a:r>
            <a:endParaRPr lang="en-GB" sz="700"/>
          </a:p>
        </p:txBody>
      </p:sp>
      <p:sp>
        <p:nvSpPr>
          <p:cNvPr id="190505" name="Rectangle 41"/>
          <p:cNvSpPr>
            <a:spLocks noChangeArrowheads="1"/>
          </p:cNvSpPr>
          <p:nvPr/>
        </p:nvSpPr>
        <p:spPr bwMode="auto">
          <a:xfrm>
            <a:off x="5399088" y="5811838"/>
            <a:ext cx="588962" cy="422275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endParaRPr lang="en-GB" sz="700"/>
          </a:p>
          <a:p>
            <a:pPr algn="ctr"/>
            <a:r>
              <a:rPr lang="sl-SI" sz="800"/>
              <a:t>BUSINESS</a:t>
            </a:r>
            <a:r>
              <a:rPr lang="en-GB" sz="800"/>
              <a:t/>
            </a:r>
            <a:br>
              <a:rPr lang="en-GB" sz="800"/>
            </a:br>
            <a:r>
              <a:rPr lang="sl-SI" sz="700"/>
              <a:t>D</a:t>
            </a:r>
            <a:endParaRPr lang="en-GB" sz="700"/>
          </a:p>
        </p:txBody>
      </p:sp>
      <p:sp>
        <p:nvSpPr>
          <p:cNvPr id="190506" name="Rectangle 42"/>
          <p:cNvSpPr>
            <a:spLocks noChangeArrowheads="1"/>
          </p:cNvSpPr>
          <p:nvPr/>
        </p:nvSpPr>
        <p:spPr bwMode="auto">
          <a:xfrm>
            <a:off x="793750" y="2995613"/>
            <a:ext cx="1546225" cy="211137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 dirty="0"/>
              <a:t>BUSINESS INCUBATOR IN </a:t>
            </a:r>
            <a:r>
              <a:rPr lang="sl-SI" sz="700" dirty="0" smtClean="0"/>
              <a:t>WESTERN BALKANS</a:t>
            </a:r>
            <a:endParaRPr lang="en-GB" sz="700" dirty="0"/>
          </a:p>
        </p:txBody>
      </p:sp>
      <p:sp>
        <p:nvSpPr>
          <p:cNvPr id="190507" name="Rectangle 43"/>
          <p:cNvSpPr>
            <a:spLocks noChangeArrowheads="1"/>
          </p:cNvSpPr>
          <p:nvPr/>
        </p:nvSpPr>
        <p:spPr bwMode="auto">
          <a:xfrm>
            <a:off x="793750" y="3282950"/>
            <a:ext cx="1546225" cy="209550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dirty="0"/>
              <a:t>BUSINESS INCUBATOR IN </a:t>
            </a:r>
            <a:r>
              <a:rPr lang="sl-SI" sz="600" dirty="0" smtClean="0"/>
              <a:t>MACEDONIA</a:t>
            </a:r>
            <a:endParaRPr lang="en-GB" sz="600" dirty="0"/>
          </a:p>
        </p:txBody>
      </p:sp>
      <p:sp>
        <p:nvSpPr>
          <p:cNvPr id="190508" name="Line 44"/>
          <p:cNvSpPr>
            <a:spLocks noChangeShapeType="1"/>
          </p:cNvSpPr>
          <p:nvPr/>
        </p:nvSpPr>
        <p:spPr bwMode="auto">
          <a:xfrm flipV="1">
            <a:off x="5364163" y="2636838"/>
            <a:ext cx="647700" cy="4873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09" name="Line 45"/>
          <p:cNvSpPr>
            <a:spLocks noChangeShapeType="1"/>
          </p:cNvSpPr>
          <p:nvPr/>
        </p:nvSpPr>
        <p:spPr bwMode="auto">
          <a:xfrm flipH="1" flipV="1">
            <a:off x="3132138" y="2636838"/>
            <a:ext cx="719137" cy="4873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10" name="Line 46"/>
          <p:cNvSpPr>
            <a:spLocks noChangeShapeType="1"/>
          </p:cNvSpPr>
          <p:nvPr/>
        </p:nvSpPr>
        <p:spPr bwMode="auto">
          <a:xfrm flipV="1">
            <a:off x="4572000" y="2205038"/>
            <a:ext cx="0" cy="7191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11" name="Line 47"/>
          <p:cNvSpPr>
            <a:spLocks noChangeShapeType="1"/>
          </p:cNvSpPr>
          <p:nvPr/>
        </p:nvSpPr>
        <p:spPr bwMode="auto">
          <a:xfrm flipH="1">
            <a:off x="4572000" y="4195763"/>
            <a:ext cx="0" cy="6731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12" name="Text Box 48"/>
          <p:cNvSpPr txBox="1">
            <a:spLocks noChangeArrowheads="1"/>
          </p:cNvSpPr>
          <p:nvPr/>
        </p:nvSpPr>
        <p:spPr bwMode="auto">
          <a:xfrm>
            <a:off x="3854450" y="1539875"/>
            <a:ext cx="1397000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GB" sz="700" b="1" dirty="0" smtClean="0">
                <a:solidFill>
                  <a:srgbClr val="FFFFFF"/>
                </a:solidFill>
                <a:latin typeface="Tahoma" charset="0"/>
              </a:rPr>
              <a:t>TECHNOLOGY PARK MKD, SER, MNE,BIH,CRO, BG…</a:t>
            </a:r>
            <a:endParaRPr lang="en-GB" sz="700" b="1" dirty="0">
              <a:latin typeface="Tahoma" charset="0"/>
            </a:endParaRPr>
          </a:p>
        </p:txBody>
      </p:sp>
      <p:sp>
        <p:nvSpPr>
          <p:cNvPr id="190513" name="Line 49"/>
          <p:cNvSpPr>
            <a:spLocks noChangeShapeType="1"/>
          </p:cNvSpPr>
          <p:nvPr/>
        </p:nvSpPr>
        <p:spPr bwMode="auto">
          <a:xfrm flipH="1">
            <a:off x="8451850" y="2136775"/>
            <a:ext cx="1524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14" name="Line 50"/>
          <p:cNvSpPr>
            <a:spLocks noChangeShapeType="1"/>
          </p:cNvSpPr>
          <p:nvPr/>
        </p:nvSpPr>
        <p:spPr bwMode="auto">
          <a:xfrm flipH="1">
            <a:off x="8596313" y="2138363"/>
            <a:ext cx="0" cy="1862137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15" name="Line 51"/>
          <p:cNvSpPr>
            <a:spLocks noChangeShapeType="1"/>
          </p:cNvSpPr>
          <p:nvPr/>
        </p:nvSpPr>
        <p:spPr bwMode="auto">
          <a:xfrm>
            <a:off x="8380413" y="3711575"/>
            <a:ext cx="220662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16" name="Line 52"/>
          <p:cNvSpPr>
            <a:spLocks noChangeShapeType="1"/>
          </p:cNvSpPr>
          <p:nvPr/>
        </p:nvSpPr>
        <p:spPr bwMode="auto">
          <a:xfrm>
            <a:off x="8380413" y="3424238"/>
            <a:ext cx="220662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17" name="Line 53"/>
          <p:cNvSpPr>
            <a:spLocks noChangeShapeType="1"/>
          </p:cNvSpPr>
          <p:nvPr/>
        </p:nvSpPr>
        <p:spPr bwMode="auto">
          <a:xfrm>
            <a:off x="8380413" y="3136900"/>
            <a:ext cx="220662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18" name="Line 54"/>
          <p:cNvSpPr>
            <a:spLocks noChangeShapeType="1"/>
          </p:cNvSpPr>
          <p:nvPr/>
        </p:nvSpPr>
        <p:spPr bwMode="auto">
          <a:xfrm>
            <a:off x="8380413" y="2847975"/>
            <a:ext cx="220662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19" name="Line 55"/>
          <p:cNvSpPr>
            <a:spLocks noChangeShapeType="1"/>
          </p:cNvSpPr>
          <p:nvPr/>
        </p:nvSpPr>
        <p:spPr bwMode="auto">
          <a:xfrm>
            <a:off x="8380413" y="2560638"/>
            <a:ext cx="220662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20" name="Line 56"/>
          <p:cNvSpPr>
            <a:spLocks noChangeShapeType="1"/>
          </p:cNvSpPr>
          <p:nvPr/>
        </p:nvSpPr>
        <p:spPr bwMode="auto">
          <a:xfrm flipH="1">
            <a:off x="8604250" y="4498975"/>
            <a:ext cx="0" cy="1954213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21" name="Line 57"/>
          <p:cNvSpPr>
            <a:spLocks noChangeShapeType="1"/>
          </p:cNvSpPr>
          <p:nvPr/>
        </p:nvSpPr>
        <p:spPr bwMode="auto">
          <a:xfrm flipH="1">
            <a:off x="3490913" y="5516563"/>
            <a:ext cx="1081087" cy="2889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22" name="Line 58"/>
          <p:cNvSpPr>
            <a:spLocks noChangeShapeType="1"/>
          </p:cNvSpPr>
          <p:nvPr/>
        </p:nvSpPr>
        <p:spPr bwMode="auto">
          <a:xfrm>
            <a:off x="4572000" y="5516563"/>
            <a:ext cx="1079500" cy="2889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23" name="Line 59"/>
          <p:cNvSpPr>
            <a:spLocks noChangeShapeType="1"/>
          </p:cNvSpPr>
          <p:nvPr/>
        </p:nvSpPr>
        <p:spPr bwMode="auto">
          <a:xfrm flipH="1">
            <a:off x="4211638" y="5516563"/>
            <a:ext cx="360362" cy="2889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24" name="Line 60"/>
          <p:cNvSpPr>
            <a:spLocks noChangeShapeType="1"/>
          </p:cNvSpPr>
          <p:nvPr/>
        </p:nvSpPr>
        <p:spPr bwMode="auto">
          <a:xfrm>
            <a:off x="4572000" y="5516563"/>
            <a:ext cx="360363" cy="2889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25" name="Rectangle 61"/>
          <p:cNvSpPr>
            <a:spLocks noChangeArrowheads="1"/>
          </p:cNvSpPr>
          <p:nvPr/>
        </p:nvSpPr>
        <p:spPr bwMode="auto">
          <a:xfrm>
            <a:off x="6943725" y="5745163"/>
            <a:ext cx="1546225" cy="211137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 dirty="0"/>
              <a:t>TEHNOLOŠKI CENTER LENS</a:t>
            </a:r>
            <a:br>
              <a:rPr lang="sl-SI" sz="700" dirty="0"/>
            </a:br>
            <a:r>
              <a:rPr lang="sl-SI" sz="700" dirty="0" smtClean="0"/>
              <a:t>LASERS TEHNOLOGIES</a:t>
            </a:r>
            <a:endParaRPr lang="en-GB" sz="700" dirty="0"/>
          </a:p>
        </p:txBody>
      </p:sp>
      <p:sp>
        <p:nvSpPr>
          <p:cNvPr id="190526" name="Rectangle 62"/>
          <p:cNvSpPr>
            <a:spLocks noChangeArrowheads="1"/>
          </p:cNvSpPr>
          <p:nvPr/>
        </p:nvSpPr>
        <p:spPr bwMode="auto">
          <a:xfrm>
            <a:off x="6943725" y="6032500"/>
            <a:ext cx="1546225" cy="211138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/>
              <a:t>TC FOR DEVELOPMENT AND ADUCATION FOR NEW TECH.</a:t>
            </a:r>
            <a:endParaRPr lang="en-GB" sz="700"/>
          </a:p>
        </p:txBody>
      </p:sp>
      <p:grpSp>
        <p:nvGrpSpPr>
          <p:cNvPr id="190527" name="Group 63"/>
          <p:cNvGrpSpPr>
            <a:grpSpLocks/>
          </p:cNvGrpSpPr>
          <p:nvPr/>
        </p:nvGrpSpPr>
        <p:grpSpPr bwMode="auto">
          <a:xfrm>
            <a:off x="8489950" y="4970463"/>
            <a:ext cx="114300" cy="1185862"/>
            <a:chOff x="5439" y="3137"/>
            <a:chExt cx="139" cy="747"/>
          </a:xfrm>
        </p:grpSpPr>
        <p:sp>
          <p:nvSpPr>
            <p:cNvPr id="190528" name="Line 64"/>
            <p:cNvSpPr>
              <a:spLocks noChangeShapeType="1"/>
            </p:cNvSpPr>
            <p:nvPr/>
          </p:nvSpPr>
          <p:spPr bwMode="auto">
            <a:xfrm flipH="1">
              <a:off x="5439" y="3521"/>
              <a:ext cx="139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0529" name="Line 65"/>
            <p:cNvSpPr>
              <a:spLocks noChangeShapeType="1"/>
            </p:cNvSpPr>
            <p:nvPr/>
          </p:nvSpPr>
          <p:spPr bwMode="auto">
            <a:xfrm flipH="1">
              <a:off x="5439" y="3339"/>
              <a:ext cx="139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0530" name="Line 66"/>
            <p:cNvSpPr>
              <a:spLocks noChangeShapeType="1"/>
            </p:cNvSpPr>
            <p:nvPr/>
          </p:nvSpPr>
          <p:spPr bwMode="auto">
            <a:xfrm flipH="1">
              <a:off x="5439" y="3137"/>
              <a:ext cx="139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0531" name="Line 67"/>
            <p:cNvSpPr>
              <a:spLocks noChangeShapeType="1"/>
            </p:cNvSpPr>
            <p:nvPr/>
          </p:nvSpPr>
          <p:spPr bwMode="auto">
            <a:xfrm flipH="1">
              <a:off x="5439" y="3702"/>
              <a:ext cx="139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0532" name="Line 68"/>
            <p:cNvSpPr>
              <a:spLocks noChangeShapeType="1"/>
            </p:cNvSpPr>
            <p:nvPr/>
          </p:nvSpPr>
          <p:spPr bwMode="auto">
            <a:xfrm flipH="1">
              <a:off x="5439" y="3884"/>
              <a:ext cx="139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0533" name="Rectangle 69"/>
          <p:cNvSpPr>
            <a:spLocks noChangeArrowheads="1"/>
          </p:cNvSpPr>
          <p:nvPr/>
        </p:nvSpPr>
        <p:spPr bwMode="auto">
          <a:xfrm>
            <a:off x="6935788" y="2419350"/>
            <a:ext cx="1546225" cy="212725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/>
              <a:t>TECHNOLOGY PLATFORM OF TOOL MAKERS AND MECHATRONICS</a:t>
            </a:r>
          </a:p>
          <a:p>
            <a:pPr algn="ctr"/>
            <a:endParaRPr lang="en-GB" sz="700"/>
          </a:p>
        </p:txBody>
      </p:sp>
      <p:sp>
        <p:nvSpPr>
          <p:cNvPr id="190534" name="Rectangle 70"/>
          <p:cNvSpPr>
            <a:spLocks noChangeArrowheads="1"/>
          </p:cNvSpPr>
          <p:nvPr/>
        </p:nvSpPr>
        <p:spPr bwMode="auto">
          <a:xfrm>
            <a:off x="6935788" y="2708275"/>
            <a:ext cx="1546225" cy="211138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/>
              <a:t>EKOPLAT – ECOLOGY TECHNOLOGY PLATFORM </a:t>
            </a:r>
            <a:endParaRPr lang="en-GB" sz="700"/>
          </a:p>
        </p:txBody>
      </p:sp>
      <p:sp>
        <p:nvSpPr>
          <p:cNvPr id="190535" name="Rectangle 71"/>
          <p:cNvSpPr>
            <a:spLocks noChangeArrowheads="1"/>
          </p:cNvSpPr>
          <p:nvPr/>
        </p:nvSpPr>
        <p:spPr bwMode="auto">
          <a:xfrm>
            <a:off x="6935788" y="2997200"/>
            <a:ext cx="1546225" cy="211138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800"/>
              <a:t>TECHNOLOGY PLATFORM FOR NEW MATERIALS</a:t>
            </a:r>
            <a:endParaRPr lang="en-GB" sz="800"/>
          </a:p>
        </p:txBody>
      </p:sp>
      <p:sp>
        <p:nvSpPr>
          <p:cNvPr id="190536" name="Rectangle 72"/>
          <p:cNvSpPr>
            <a:spLocks noChangeArrowheads="1"/>
          </p:cNvSpPr>
          <p:nvPr/>
        </p:nvSpPr>
        <p:spPr bwMode="auto">
          <a:xfrm>
            <a:off x="6935788" y="3284538"/>
            <a:ext cx="1546225" cy="211137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/>
              <a:t>GEODETIC CLUSTER</a:t>
            </a:r>
            <a:endParaRPr lang="en-GB" sz="700"/>
          </a:p>
        </p:txBody>
      </p:sp>
      <p:sp>
        <p:nvSpPr>
          <p:cNvPr id="190537" name="Rectangle 73"/>
          <p:cNvSpPr>
            <a:spLocks noChangeArrowheads="1"/>
          </p:cNvSpPr>
          <p:nvPr/>
        </p:nvSpPr>
        <p:spPr bwMode="auto">
          <a:xfrm>
            <a:off x="6935788" y="3573463"/>
            <a:ext cx="1546225" cy="211137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/>
              <a:t>GRAFIC CLUSTER</a:t>
            </a:r>
            <a:endParaRPr lang="en-GB" sz="700"/>
          </a:p>
        </p:txBody>
      </p:sp>
      <p:sp>
        <p:nvSpPr>
          <p:cNvPr id="190538" name="Rectangle 74"/>
          <p:cNvSpPr>
            <a:spLocks noChangeArrowheads="1"/>
          </p:cNvSpPr>
          <p:nvPr/>
        </p:nvSpPr>
        <p:spPr bwMode="auto">
          <a:xfrm>
            <a:off x="6940550" y="1858963"/>
            <a:ext cx="1511300" cy="4222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800" b="1"/>
              <a:t/>
            </a:r>
            <a:br>
              <a:rPr lang="sl-SI" sz="800" b="1"/>
            </a:br>
            <a:r>
              <a:rPr lang="sl-SI" sz="800" b="1"/>
              <a:t>TECHNOLOGY PLATFORMS AND CLUSTERS</a:t>
            </a:r>
            <a:endParaRPr lang="en-GB" sz="800"/>
          </a:p>
        </p:txBody>
      </p:sp>
      <p:sp>
        <p:nvSpPr>
          <p:cNvPr id="190539" name="Oval 75"/>
          <p:cNvSpPr>
            <a:spLocks noChangeArrowheads="1"/>
          </p:cNvSpPr>
          <p:nvPr/>
        </p:nvSpPr>
        <p:spPr bwMode="auto">
          <a:xfrm>
            <a:off x="862013" y="1773238"/>
            <a:ext cx="1549400" cy="51911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00FF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r>
              <a:rPr lang="sl-SI" sz="700" b="1" dirty="0"/>
              <a:t/>
            </a:r>
            <a:br>
              <a:rPr lang="sl-SI" sz="700" b="1" dirty="0"/>
            </a:br>
            <a:r>
              <a:rPr lang="sl-SI" sz="600" b="1" dirty="0"/>
              <a:t>REGIONAL BUSINESS </a:t>
            </a:r>
            <a:endParaRPr lang="sl-SI" sz="600" b="1" dirty="0" smtClean="0"/>
          </a:p>
          <a:p>
            <a:pPr algn="ctr"/>
            <a:r>
              <a:rPr lang="sl-SI" sz="600" b="1" dirty="0" smtClean="0"/>
              <a:t>AND </a:t>
            </a:r>
          </a:p>
          <a:p>
            <a:pPr algn="ctr"/>
            <a:r>
              <a:rPr lang="sl-SI" sz="600" b="1" dirty="0" smtClean="0"/>
              <a:t>DEVELOPMENT </a:t>
            </a:r>
            <a:r>
              <a:rPr lang="sl-SI" sz="600" b="1" dirty="0"/>
              <a:t>STRUCTURE </a:t>
            </a:r>
            <a:r>
              <a:rPr lang="en-GB" sz="600" b="1" dirty="0"/>
              <a:t/>
            </a:r>
            <a:br>
              <a:rPr lang="en-GB" sz="600" b="1" dirty="0"/>
            </a:br>
            <a:endParaRPr lang="en-GB" sz="600" dirty="0"/>
          </a:p>
        </p:txBody>
      </p:sp>
      <p:sp>
        <p:nvSpPr>
          <p:cNvPr id="190540" name="Rectangle 76"/>
          <p:cNvSpPr>
            <a:spLocks noChangeArrowheads="1"/>
          </p:cNvSpPr>
          <p:nvPr/>
        </p:nvSpPr>
        <p:spPr bwMode="auto">
          <a:xfrm>
            <a:off x="788988" y="3578225"/>
            <a:ext cx="1546225" cy="209550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/>
              <a:t>BUSINESS INCUBATOR IN THE SE EUROPE</a:t>
            </a:r>
            <a:endParaRPr lang="en-GB" sz="700"/>
          </a:p>
        </p:txBody>
      </p:sp>
      <p:sp>
        <p:nvSpPr>
          <p:cNvPr id="190541" name="Line 77"/>
          <p:cNvSpPr>
            <a:spLocks noChangeShapeType="1"/>
          </p:cNvSpPr>
          <p:nvPr/>
        </p:nvSpPr>
        <p:spPr bwMode="auto">
          <a:xfrm flipV="1">
            <a:off x="3059113" y="3916363"/>
            <a:ext cx="720725" cy="4492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90542" name="Group 78"/>
          <p:cNvGrpSpPr>
            <a:grpSpLocks/>
          </p:cNvGrpSpPr>
          <p:nvPr/>
        </p:nvGrpSpPr>
        <p:grpSpPr bwMode="auto">
          <a:xfrm>
            <a:off x="1403350" y="1341438"/>
            <a:ext cx="6408738" cy="127000"/>
            <a:chOff x="884" y="744"/>
            <a:chExt cx="4037" cy="181"/>
          </a:xfrm>
        </p:grpSpPr>
        <p:sp>
          <p:nvSpPr>
            <p:cNvPr id="190543" name="Line 79"/>
            <p:cNvSpPr>
              <a:spLocks noChangeShapeType="1"/>
            </p:cNvSpPr>
            <p:nvPr/>
          </p:nvSpPr>
          <p:spPr bwMode="auto">
            <a:xfrm>
              <a:off x="884" y="744"/>
              <a:ext cx="1996" cy="18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44" name="Line 80"/>
            <p:cNvSpPr>
              <a:spLocks noChangeShapeType="1"/>
            </p:cNvSpPr>
            <p:nvPr/>
          </p:nvSpPr>
          <p:spPr bwMode="auto">
            <a:xfrm>
              <a:off x="1519" y="744"/>
              <a:ext cx="1361" cy="18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45" name="Line 81"/>
            <p:cNvSpPr>
              <a:spLocks noChangeShapeType="1"/>
            </p:cNvSpPr>
            <p:nvPr/>
          </p:nvSpPr>
          <p:spPr bwMode="auto">
            <a:xfrm>
              <a:off x="2199" y="744"/>
              <a:ext cx="681" cy="18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46" name="Line 82"/>
            <p:cNvSpPr>
              <a:spLocks noChangeShapeType="1"/>
            </p:cNvSpPr>
            <p:nvPr/>
          </p:nvSpPr>
          <p:spPr bwMode="auto">
            <a:xfrm>
              <a:off x="2880" y="744"/>
              <a:ext cx="0" cy="18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47" name="Line 83"/>
            <p:cNvSpPr>
              <a:spLocks noChangeShapeType="1"/>
            </p:cNvSpPr>
            <p:nvPr/>
          </p:nvSpPr>
          <p:spPr bwMode="auto">
            <a:xfrm flipV="1">
              <a:off x="2880" y="744"/>
              <a:ext cx="680" cy="18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48" name="Line 84"/>
            <p:cNvSpPr>
              <a:spLocks noChangeShapeType="1"/>
            </p:cNvSpPr>
            <p:nvPr/>
          </p:nvSpPr>
          <p:spPr bwMode="auto">
            <a:xfrm flipV="1">
              <a:off x="2880" y="744"/>
              <a:ext cx="1406" cy="18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49" name="Line 85"/>
            <p:cNvSpPr>
              <a:spLocks noChangeShapeType="1"/>
            </p:cNvSpPr>
            <p:nvPr/>
          </p:nvSpPr>
          <p:spPr bwMode="auto">
            <a:xfrm flipV="1">
              <a:off x="2880" y="744"/>
              <a:ext cx="2041" cy="181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0550" name="Line 86"/>
          <p:cNvSpPr>
            <a:spLocks noChangeShapeType="1"/>
          </p:cNvSpPr>
          <p:nvPr/>
        </p:nvSpPr>
        <p:spPr bwMode="auto">
          <a:xfrm flipH="1">
            <a:off x="684213" y="2706688"/>
            <a:ext cx="176212" cy="1587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51" name="Line 87"/>
          <p:cNvSpPr>
            <a:spLocks noChangeShapeType="1"/>
          </p:cNvSpPr>
          <p:nvPr/>
        </p:nvSpPr>
        <p:spPr bwMode="auto">
          <a:xfrm flipH="1">
            <a:off x="684213" y="3716338"/>
            <a:ext cx="10477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52" name="Line 88"/>
          <p:cNvSpPr>
            <a:spLocks noChangeShapeType="1"/>
          </p:cNvSpPr>
          <p:nvPr/>
        </p:nvSpPr>
        <p:spPr bwMode="auto">
          <a:xfrm flipH="1">
            <a:off x="684213" y="3427413"/>
            <a:ext cx="104775" cy="1587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53" name="Line 89"/>
          <p:cNvSpPr>
            <a:spLocks noChangeShapeType="1"/>
          </p:cNvSpPr>
          <p:nvPr/>
        </p:nvSpPr>
        <p:spPr bwMode="auto">
          <a:xfrm flipH="1">
            <a:off x="684213" y="3140075"/>
            <a:ext cx="104775" cy="1588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54" name="Line 90"/>
          <p:cNvSpPr>
            <a:spLocks noChangeShapeType="1"/>
          </p:cNvSpPr>
          <p:nvPr/>
        </p:nvSpPr>
        <p:spPr bwMode="auto">
          <a:xfrm flipV="1">
            <a:off x="1619250" y="2274888"/>
            <a:ext cx="0" cy="144462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55" name="Oval 91"/>
          <p:cNvSpPr>
            <a:spLocks noChangeArrowheads="1"/>
          </p:cNvSpPr>
          <p:nvPr/>
        </p:nvSpPr>
        <p:spPr bwMode="auto">
          <a:xfrm>
            <a:off x="828675" y="5445125"/>
            <a:ext cx="719138" cy="431800"/>
          </a:xfrm>
          <a:prstGeom prst="ellipse">
            <a:avLst/>
          </a:prstGeom>
          <a:solidFill>
            <a:srgbClr val="DBE4FF"/>
          </a:solidFill>
          <a:ln w="9525">
            <a:solidFill>
              <a:srgbClr val="0000FF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r>
              <a:rPr lang="sl-SI" sz="500"/>
              <a:t>FINANCIAL FUND</a:t>
            </a:r>
            <a:endParaRPr lang="en-GB" sz="500"/>
          </a:p>
        </p:txBody>
      </p:sp>
      <p:sp>
        <p:nvSpPr>
          <p:cNvPr id="190556" name="Oval 92"/>
          <p:cNvSpPr>
            <a:spLocks noChangeArrowheads="1"/>
          </p:cNvSpPr>
          <p:nvPr/>
        </p:nvSpPr>
        <p:spPr bwMode="auto">
          <a:xfrm>
            <a:off x="1619250" y="5445125"/>
            <a:ext cx="720725" cy="431800"/>
          </a:xfrm>
          <a:prstGeom prst="ellipse">
            <a:avLst/>
          </a:prstGeom>
          <a:solidFill>
            <a:srgbClr val="DBE4FF"/>
          </a:solidFill>
          <a:ln w="9525">
            <a:solidFill>
              <a:srgbClr val="0000FF"/>
            </a:solidFill>
            <a:round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pPr algn="ctr"/>
            <a:r>
              <a:rPr lang="sl-SI" sz="500"/>
              <a:t>FINANCIAL FUND FOR </a:t>
            </a:r>
          </a:p>
          <a:p>
            <a:pPr algn="ctr"/>
            <a:r>
              <a:rPr lang="sl-SI" sz="500"/>
              <a:t>HUMAN RESORCES</a:t>
            </a:r>
            <a:endParaRPr lang="en-GB" sz="500"/>
          </a:p>
        </p:txBody>
      </p:sp>
      <p:sp>
        <p:nvSpPr>
          <p:cNvPr id="190557" name="Line 93"/>
          <p:cNvSpPr>
            <a:spLocks noChangeShapeType="1"/>
          </p:cNvSpPr>
          <p:nvPr/>
        </p:nvSpPr>
        <p:spPr bwMode="auto">
          <a:xfrm flipH="1">
            <a:off x="1187450" y="4652963"/>
            <a:ext cx="504825" cy="792162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58" name="Line 94"/>
          <p:cNvSpPr>
            <a:spLocks noChangeShapeType="1"/>
          </p:cNvSpPr>
          <p:nvPr/>
        </p:nvSpPr>
        <p:spPr bwMode="auto">
          <a:xfrm flipH="1">
            <a:off x="1619250" y="4724400"/>
            <a:ext cx="0" cy="360363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59" name="Line 95"/>
          <p:cNvSpPr>
            <a:spLocks noChangeShapeType="1"/>
          </p:cNvSpPr>
          <p:nvPr/>
        </p:nvSpPr>
        <p:spPr bwMode="auto">
          <a:xfrm>
            <a:off x="1619250" y="4724400"/>
            <a:ext cx="360363" cy="7207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60" name="Line 96"/>
          <p:cNvSpPr>
            <a:spLocks noChangeShapeType="1"/>
          </p:cNvSpPr>
          <p:nvPr/>
        </p:nvSpPr>
        <p:spPr bwMode="auto">
          <a:xfrm flipH="1">
            <a:off x="8459788" y="6453188"/>
            <a:ext cx="144462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61" name="Rectangle 97"/>
          <p:cNvSpPr>
            <a:spLocks noChangeArrowheads="1"/>
          </p:cNvSpPr>
          <p:nvPr/>
        </p:nvSpPr>
        <p:spPr bwMode="auto">
          <a:xfrm>
            <a:off x="6948488" y="6315075"/>
            <a:ext cx="1546225" cy="211138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 dirty="0"/>
              <a:t>TECHNOLOGICAL</a:t>
            </a:r>
            <a:r>
              <a:rPr lang="en-GB" sz="700" dirty="0"/>
              <a:t> </a:t>
            </a:r>
            <a:r>
              <a:rPr lang="en-GB" sz="700" dirty="0" smtClean="0"/>
              <a:t>CENTER</a:t>
            </a:r>
            <a:endParaRPr lang="en-GB" sz="700" dirty="0"/>
          </a:p>
        </p:txBody>
      </p:sp>
      <p:sp>
        <p:nvSpPr>
          <p:cNvPr id="190562" name="Line 98"/>
          <p:cNvSpPr>
            <a:spLocks noChangeShapeType="1"/>
          </p:cNvSpPr>
          <p:nvPr/>
        </p:nvSpPr>
        <p:spPr bwMode="auto">
          <a:xfrm flipV="1">
            <a:off x="5795963" y="2852738"/>
            <a:ext cx="0" cy="431800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63" name="Line 99"/>
          <p:cNvSpPr>
            <a:spLocks noChangeShapeType="1"/>
          </p:cNvSpPr>
          <p:nvPr/>
        </p:nvSpPr>
        <p:spPr bwMode="auto">
          <a:xfrm flipH="1" flipV="1">
            <a:off x="5795963" y="3716338"/>
            <a:ext cx="0" cy="504825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64" name="Rectangle 100"/>
          <p:cNvSpPr>
            <a:spLocks noChangeArrowheads="1"/>
          </p:cNvSpPr>
          <p:nvPr/>
        </p:nvSpPr>
        <p:spPr bwMode="auto">
          <a:xfrm>
            <a:off x="6948488" y="4319588"/>
            <a:ext cx="1511300" cy="40481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endParaRPr lang="en-GB" sz="800" b="1"/>
          </a:p>
          <a:p>
            <a:pPr algn="ctr"/>
            <a:r>
              <a:rPr lang="sl-SI" sz="800" b="1"/>
              <a:t>TECHNOLOGY CENTER</a:t>
            </a:r>
            <a:endParaRPr lang="en-GB" sz="800"/>
          </a:p>
        </p:txBody>
      </p:sp>
      <p:sp>
        <p:nvSpPr>
          <p:cNvPr id="190565" name="Line 101"/>
          <p:cNvSpPr>
            <a:spLocks noChangeShapeType="1"/>
          </p:cNvSpPr>
          <p:nvPr/>
        </p:nvSpPr>
        <p:spPr bwMode="auto">
          <a:xfrm>
            <a:off x="5365750" y="4014788"/>
            <a:ext cx="646113" cy="3508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66" name="Line 102"/>
          <p:cNvSpPr>
            <a:spLocks noChangeShapeType="1"/>
          </p:cNvSpPr>
          <p:nvPr/>
        </p:nvSpPr>
        <p:spPr bwMode="auto">
          <a:xfrm>
            <a:off x="8459788" y="4508500"/>
            <a:ext cx="144462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67" name="Line 103"/>
          <p:cNvSpPr>
            <a:spLocks noChangeShapeType="1"/>
          </p:cNvSpPr>
          <p:nvPr/>
        </p:nvSpPr>
        <p:spPr bwMode="auto">
          <a:xfrm>
            <a:off x="8375650" y="4010025"/>
            <a:ext cx="220663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68" name="Rectangle 104"/>
          <p:cNvSpPr>
            <a:spLocks noChangeArrowheads="1"/>
          </p:cNvSpPr>
          <p:nvPr/>
        </p:nvSpPr>
        <p:spPr bwMode="auto">
          <a:xfrm>
            <a:off x="6940550" y="3865563"/>
            <a:ext cx="1546225" cy="211137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/>
              <a:t>WELNESS CLUSTER</a:t>
            </a:r>
            <a:endParaRPr lang="en-GB" sz="700"/>
          </a:p>
        </p:txBody>
      </p:sp>
      <p:grpSp>
        <p:nvGrpSpPr>
          <p:cNvPr id="190569" name="Group 105"/>
          <p:cNvGrpSpPr>
            <a:grpSpLocks/>
          </p:cNvGrpSpPr>
          <p:nvPr/>
        </p:nvGrpSpPr>
        <p:grpSpPr bwMode="auto">
          <a:xfrm>
            <a:off x="5437188" y="3268663"/>
            <a:ext cx="863600" cy="504825"/>
            <a:chOff x="3606" y="2387"/>
            <a:chExt cx="589" cy="363"/>
          </a:xfrm>
        </p:grpSpPr>
        <p:sp>
          <p:nvSpPr>
            <p:cNvPr id="190570" name="Oval 106"/>
            <p:cNvSpPr>
              <a:spLocks noChangeArrowheads="1"/>
            </p:cNvSpPr>
            <p:nvPr/>
          </p:nvSpPr>
          <p:spPr bwMode="auto">
            <a:xfrm>
              <a:off x="3606" y="2387"/>
              <a:ext cx="589" cy="3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53882" dir="135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90571" name="Picture 107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112" t="27312" r="21654" b="25438"/>
            <a:stretch>
              <a:fillRect/>
            </a:stretch>
          </p:blipFill>
          <p:spPr bwMode="auto">
            <a:xfrm>
              <a:off x="3696" y="2432"/>
              <a:ext cx="408" cy="2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53882" dir="135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</p:pic>
      </p:grpSp>
      <p:sp>
        <p:nvSpPr>
          <p:cNvPr id="190572" name="Text Box 108"/>
          <p:cNvSpPr txBox="1">
            <a:spLocks noChangeArrowheads="1"/>
          </p:cNvSpPr>
          <p:nvPr/>
        </p:nvSpPr>
        <p:spPr bwMode="auto">
          <a:xfrm>
            <a:off x="5648325" y="3509963"/>
            <a:ext cx="5762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CIRKO</a:t>
            </a:r>
            <a:endParaRPr lang="en-GB" sz="800" b="1" dirty="0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ahoma" charset="0"/>
            </a:endParaRPr>
          </a:p>
        </p:txBody>
      </p:sp>
      <p:sp>
        <p:nvSpPr>
          <p:cNvPr id="190573" name="Freeform 109"/>
          <p:cNvSpPr>
            <a:spLocks/>
          </p:cNvSpPr>
          <p:nvPr/>
        </p:nvSpPr>
        <p:spPr bwMode="auto">
          <a:xfrm>
            <a:off x="465138" y="550863"/>
            <a:ext cx="8402637" cy="6081712"/>
          </a:xfrm>
          <a:custGeom>
            <a:avLst/>
            <a:gdLst>
              <a:gd name="T0" fmla="*/ 2569 w 5293"/>
              <a:gd name="T1" fmla="*/ 10 h 3831"/>
              <a:gd name="T2" fmla="*/ 0 w 5293"/>
              <a:gd name="T3" fmla="*/ 0 h 3831"/>
              <a:gd name="T4" fmla="*/ 18 w 5293"/>
              <a:gd name="T5" fmla="*/ 3831 h 3831"/>
              <a:gd name="T6" fmla="*/ 2587 w 5293"/>
              <a:gd name="T7" fmla="*/ 3809 h 3831"/>
              <a:gd name="T8" fmla="*/ 5257 w 5293"/>
              <a:gd name="T9" fmla="*/ 3831 h 3831"/>
              <a:gd name="T10" fmla="*/ 5293 w 5293"/>
              <a:gd name="T11" fmla="*/ 10 h 3831"/>
              <a:gd name="T12" fmla="*/ 2569 w 5293"/>
              <a:gd name="T13" fmla="*/ 10 h 38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93" h="3831">
                <a:moveTo>
                  <a:pt x="2569" y="10"/>
                </a:moveTo>
                <a:lnTo>
                  <a:pt x="0" y="0"/>
                </a:lnTo>
                <a:lnTo>
                  <a:pt x="18" y="3831"/>
                </a:lnTo>
                <a:lnTo>
                  <a:pt x="2587" y="3809"/>
                </a:lnTo>
                <a:lnTo>
                  <a:pt x="5257" y="3831"/>
                </a:lnTo>
                <a:lnTo>
                  <a:pt x="5293" y="10"/>
                </a:lnTo>
                <a:lnTo>
                  <a:pt x="2569" y="10"/>
                </a:lnTo>
                <a:close/>
              </a:path>
            </a:pathLst>
          </a:custGeom>
          <a:noFill/>
          <a:ln w="38100" cap="flat" cmpd="sng">
            <a:solidFill>
              <a:srgbClr val="FF99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74" name="Oval 110"/>
          <p:cNvSpPr>
            <a:spLocks noChangeArrowheads="1"/>
          </p:cNvSpPr>
          <p:nvPr/>
        </p:nvSpPr>
        <p:spPr bwMode="auto">
          <a:xfrm>
            <a:off x="4500563" y="4868863"/>
            <a:ext cx="215900" cy="21748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575" name="Oval 111"/>
          <p:cNvSpPr>
            <a:spLocks noChangeArrowheads="1"/>
          </p:cNvSpPr>
          <p:nvPr/>
        </p:nvSpPr>
        <p:spPr bwMode="auto">
          <a:xfrm>
            <a:off x="6731000" y="4365625"/>
            <a:ext cx="217488" cy="215900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576" name="Oval 112"/>
          <p:cNvSpPr>
            <a:spLocks noChangeArrowheads="1"/>
          </p:cNvSpPr>
          <p:nvPr/>
        </p:nvSpPr>
        <p:spPr bwMode="auto">
          <a:xfrm>
            <a:off x="6659563" y="1987550"/>
            <a:ext cx="217487" cy="21748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577" name="Oval 113"/>
          <p:cNvSpPr>
            <a:spLocks noChangeArrowheads="1"/>
          </p:cNvSpPr>
          <p:nvPr/>
        </p:nvSpPr>
        <p:spPr bwMode="auto">
          <a:xfrm>
            <a:off x="4500563" y="1916113"/>
            <a:ext cx="215900" cy="21748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578" name="AutoShape 114"/>
          <p:cNvSpPr>
            <a:spLocks noChangeArrowheads="1"/>
          </p:cNvSpPr>
          <p:nvPr/>
        </p:nvSpPr>
        <p:spPr bwMode="auto">
          <a:xfrm rot="10800000">
            <a:off x="4429125" y="6237288"/>
            <a:ext cx="358775" cy="358775"/>
          </a:xfrm>
          <a:prstGeom prst="triangle">
            <a:avLst>
              <a:gd name="adj" fmla="val 50000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579" name="Oval 115"/>
          <p:cNvSpPr>
            <a:spLocks noChangeArrowheads="1"/>
          </p:cNvSpPr>
          <p:nvPr/>
        </p:nvSpPr>
        <p:spPr bwMode="auto">
          <a:xfrm>
            <a:off x="2411413" y="1989138"/>
            <a:ext cx="215900" cy="215900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580" name="Rectangle 116"/>
          <p:cNvSpPr>
            <a:spLocks noChangeArrowheads="1"/>
          </p:cNvSpPr>
          <p:nvPr/>
        </p:nvSpPr>
        <p:spPr bwMode="auto">
          <a:xfrm>
            <a:off x="827088" y="4348163"/>
            <a:ext cx="1544637" cy="41116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800" b="1"/>
              <a:t>REGIONAL INSTITUCIONAL INFRASTRUCTURE AND FINANCIAL INSTRUMENTS</a:t>
            </a:r>
            <a:endParaRPr lang="en-GB" sz="800"/>
          </a:p>
        </p:txBody>
      </p:sp>
      <p:sp>
        <p:nvSpPr>
          <p:cNvPr id="190581" name="Oval 117"/>
          <p:cNvSpPr>
            <a:spLocks noChangeArrowheads="1"/>
          </p:cNvSpPr>
          <p:nvPr/>
        </p:nvSpPr>
        <p:spPr bwMode="auto">
          <a:xfrm>
            <a:off x="2339975" y="4437063"/>
            <a:ext cx="215900" cy="215900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0582" name="Rectangle 118"/>
          <p:cNvSpPr>
            <a:spLocks noChangeArrowheads="1"/>
          </p:cNvSpPr>
          <p:nvPr/>
        </p:nvSpPr>
        <p:spPr bwMode="auto">
          <a:xfrm>
            <a:off x="1187450" y="5084763"/>
            <a:ext cx="804863" cy="215900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800" dirty="0"/>
              <a:t>RDA </a:t>
            </a:r>
            <a:endParaRPr lang="en-GB" sz="800" dirty="0"/>
          </a:p>
        </p:txBody>
      </p:sp>
      <p:sp>
        <p:nvSpPr>
          <p:cNvPr id="190583" name="Rectangle 119"/>
          <p:cNvSpPr>
            <a:spLocks noChangeArrowheads="1"/>
          </p:cNvSpPr>
          <p:nvPr/>
        </p:nvSpPr>
        <p:spPr bwMode="auto">
          <a:xfrm>
            <a:off x="793750" y="3860800"/>
            <a:ext cx="1546225" cy="209550"/>
          </a:xfrm>
          <a:prstGeom prst="rect">
            <a:avLst/>
          </a:prstGeom>
          <a:solidFill>
            <a:srgbClr val="DBE4FF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/>
              <a:t>UNIVERSITY SPIN OFF INCUBATOR</a:t>
            </a:r>
            <a:endParaRPr lang="en-GB" sz="700"/>
          </a:p>
        </p:txBody>
      </p:sp>
      <p:sp>
        <p:nvSpPr>
          <p:cNvPr id="190584" name="Line 120"/>
          <p:cNvSpPr>
            <a:spLocks noChangeShapeType="1"/>
          </p:cNvSpPr>
          <p:nvPr/>
        </p:nvSpPr>
        <p:spPr bwMode="auto">
          <a:xfrm>
            <a:off x="684213" y="2708275"/>
            <a:ext cx="0" cy="1296988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585" name="Line 121"/>
          <p:cNvSpPr>
            <a:spLocks noChangeShapeType="1"/>
          </p:cNvSpPr>
          <p:nvPr/>
        </p:nvSpPr>
        <p:spPr bwMode="auto">
          <a:xfrm flipH="1">
            <a:off x="684213" y="4005263"/>
            <a:ext cx="10477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49F128FC-AC46-4347-BDCB-62BD9BA3A3D2}" type="datetime1">
              <a:rPr lang="en-US" smtClean="0"/>
              <a:t>5/20/14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29</a:t>
            </a:fld>
            <a:endParaRPr kumimoji="0" lang="en-US"/>
          </a:p>
        </p:txBody>
      </p:sp>
      <p:sp>
        <p:nvSpPr>
          <p:cNvPr id="12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8439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12" name="Rectangle 36"/>
          <p:cNvSpPr>
            <a:spLocks noChangeArrowheads="1"/>
          </p:cNvSpPr>
          <p:nvPr/>
        </p:nvSpPr>
        <p:spPr bwMode="auto">
          <a:xfrm>
            <a:off x="395288" y="2003566"/>
            <a:ext cx="4572000" cy="4240213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57188" indent="-357188">
              <a:lnSpc>
                <a:spcPct val="300000"/>
              </a:lnSpc>
              <a:buFontTx/>
              <a:buChar char="•"/>
            </a:pPr>
            <a:r>
              <a:rPr lang="en-US" b="1" dirty="0">
                <a:solidFill>
                  <a:srgbClr val="000066"/>
                </a:solidFill>
                <a:latin typeface="Eurostile" charset="0"/>
              </a:rPr>
              <a:t>Structurally weak</a:t>
            </a:r>
          </a:p>
          <a:p>
            <a:pPr marL="357188" indent="-357188">
              <a:lnSpc>
                <a:spcPct val="300000"/>
              </a:lnSpc>
              <a:buFontTx/>
              <a:buChar char="•"/>
            </a:pPr>
            <a:r>
              <a:rPr lang="en-US" b="1" dirty="0">
                <a:solidFill>
                  <a:srgbClr val="000066"/>
                </a:solidFill>
                <a:latin typeface="Eurostile" charset="0"/>
              </a:rPr>
              <a:t>Relying mainly on basic industry</a:t>
            </a:r>
          </a:p>
          <a:p>
            <a:pPr marL="357188" indent="-357188">
              <a:lnSpc>
                <a:spcPct val="300000"/>
              </a:lnSpc>
              <a:buFontTx/>
              <a:buChar char="•"/>
            </a:pPr>
            <a:r>
              <a:rPr lang="en-US" b="1" dirty="0">
                <a:solidFill>
                  <a:srgbClr val="000066"/>
                </a:solidFill>
                <a:latin typeface="Eurostile" charset="0"/>
              </a:rPr>
              <a:t>Unemployment</a:t>
            </a:r>
          </a:p>
          <a:p>
            <a:pPr marL="357188" indent="-357188">
              <a:lnSpc>
                <a:spcPct val="300000"/>
              </a:lnSpc>
              <a:buFontTx/>
              <a:buChar char="•"/>
            </a:pPr>
            <a:r>
              <a:rPr lang="en-US" b="1" dirty="0">
                <a:solidFill>
                  <a:srgbClr val="000066"/>
                </a:solidFill>
                <a:latin typeface="Eurostile" charset="0"/>
              </a:rPr>
              <a:t>Demotivation – Resignation</a:t>
            </a:r>
          </a:p>
          <a:p>
            <a:pPr marL="357188" indent="-357188">
              <a:lnSpc>
                <a:spcPct val="300000"/>
              </a:lnSpc>
              <a:buFontTx/>
              <a:buChar char="•"/>
            </a:pPr>
            <a:r>
              <a:rPr lang="en-US" b="1" dirty="0">
                <a:solidFill>
                  <a:srgbClr val="000066"/>
                </a:solidFill>
                <a:latin typeface="Eurostile" charset="0"/>
              </a:rPr>
              <a:t>Brain Drain</a:t>
            </a:r>
            <a:endParaRPr lang="en-US" dirty="0">
              <a:solidFill>
                <a:srgbClr val="000066"/>
              </a:solidFill>
              <a:latin typeface="Eurostile" charset="0"/>
            </a:endParaRPr>
          </a:p>
        </p:txBody>
      </p:sp>
      <p:pic>
        <p:nvPicPr>
          <p:cNvPr id="152613" name="Picture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969" y="2003566"/>
            <a:ext cx="2000380" cy="2676524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2615" name="Rectangle 3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/>
              <a:t>Looking back: </a:t>
            </a:r>
            <a:r>
              <a:rPr lang="en-US" sz="2000" b="1" dirty="0" smtClean="0"/>
              <a:t>Macedonia and the region of Western Balkans  </a:t>
            </a:r>
            <a:r>
              <a:rPr lang="en-US" sz="2000" b="1" dirty="0"/>
              <a:t>in the </a:t>
            </a:r>
            <a:r>
              <a:rPr lang="en-US" sz="2000" b="1" dirty="0" smtClean="0"/>
              <a:t>past 15-20 </a:t>
            </a:r>
            <a:r>
              <a:rPr lang="en-US" sz="2000" b="1" dirty="0" smtClean="0"/>
              <a:t>years</a:t>
            </a:r>
            <a:endParaRPr lang="en-US" sz="2000" b="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A807D4F-EE5B-7446-9013-71BCA500585E}" type="datetime1">
              <a:rPr lang="en-US" smtClean="0"/>
              <a:t>5/20/14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3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70667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Text Box 2"/>
          <p:cNvSpPr txBox="1">
            <a:spLocks noChangeArrowheads="1"/>
          </p:cNvSpPr>
          <p:nvPr/>
        </p:nvSpPr>
        <p:spPr bwMode="auto">
          <a:xfrm>
            <a:off x="149225" y="174625"/>
            <a:ext cx="8800327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1200" b="1" dirty="0"/>
              <a:t> TECHNOLOGICAL CENTRE FOR RENEWABLE AND ALTERNATIVE SOURCES OF ENERGY – INTEGRATION INTO REGIONAL NETWORK OF TECHNOLOGICAL CENTRES </a:t>
            </a:r>
            <a:endParaRPr lang="en-GB" sz="1200" b="1" dirty="0"/>
          </a:p>
        </p:txBody>
      </p:sp>
      <p:sp>
        <p:nvSpPr>
          <p:cNvPr id="193539" name="Line 3"/>
          <p:cNvSpPr>
            <a:spLocks noChangeShapeType="1"/>
          </p:cNvSpPr>
          <p:nvPr/>
        </p:nvSpPr>
        <p:spPr bwMode="auto">
          <a:xfrm flipV="1">
            <a:off x="5045075" y="1557338"/>
            <a:ext cx="461963" cy="503237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40" name="Line 4"/>
          <p:cNvSpPr>
            <a:spLocks noChangeShapeType="1"/>
          </p:cNvSpPr>
          <p:nvPr/>
        </p:nvSpPr>
        <p:spPr bwMode="auto">
          <a:xfrm flipH="1" flipV="1">
            <a:off x="3794125" y="1557338"/>
            <a:ext cx="385763" cy="503237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41" name="Line 5"/>
          <p:cNvSpPr>
            <a:spLocks noChangeShapeType="1"/>
          </p:cNvSpPr>
          <p:nvPr/>
        </p:nvSpPr>
        <p:spPr bwMode="auto">
          <a:xfrm>
            <a:off x="3389313" y="2230438"/>
            <a:ext cx="617537" cy="1016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42" name="Oval 6"/>
          <p:cNvSpPr>
            <a:spLocks noChangeArrowheads="1"/>
          </p:cNvSpPr>
          <p:nvPr/>
        </p:nvSpPr>
        <p:spPr bwMode="auto">
          <a:xfrm>
            <a:off x="4092575" y="3516313"/>
            <a:ext cx="160338" cy="17303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sl-SI" sz="700"/>
              <a:t>5</a:t>
            </a:r>
            <a:endParaRPr lang="en-US" sz="700"/>
          </a:p>
        </p:txBody>
      </p:sp>
      <p:sp>
        <p:nvSpPr>
          <p:cNvPr id="193543" name="Oval 7"/>
          <p:cNvSpPr>
            <a:spLocks noChangeArrowheads="1"/>
          </p:cNvSpPr>
          <p:nvPr/>
        </p:nvSpPr>
        <p:spPr bwMode="auto">
          <a:xfrm>
            <a:off x="5692775" y="3040063"/>
            <a:ext cx="161925" cy="17303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sl-SI" sz="700"/>
              <a:t>3</a:t>
            </a:r>
            <a:endParaRPr lang="en-US" sz="700"/>
          </a:p>
        </p:txBody>
      </p:sp>
      <p:sp>
        <p:nvSpPr>
          <p:cNvPr id="193544" name="Oval 8"/>
          <p:cNvSpPr>
            <a:spLocks noChangeArrowheads="1"/>
          </p:cNvSpPr>
          <p:nvPr/>
        </p:nvSpPr>
        <p:spPr bwMode="auto">
          <a:xfrm>
            <a:off x="5507038" y="1441450"/>
            <a:ext cx="161925" cy="1746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sl-SI" sz="700"/>
              <a:t>1</a:t>
            </a:r>
            <a:endParaRPr lang="en-US" sz="700"/>
          </a:p>
        </p:txBody>
      </p:sp>
      <p:sp>
        <p:nvSpPr>
          <p:cNvPr id="193545" name="Oval 9"/>
          <p:cNvSpPr>
            <a:spLocks noChangeArrowheads="1"/>
          </p:cNvSpPr>
          <p:nvPr/>
        </p:nvSpPr>
        <p:spPr bwMode="auto">
          <a:xfrm>
            <a:off x="4543425" y="1095375"/>
            <a:ext cx="160338" cy="174625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sl-SI" sz="700"/>
              <a:t>9</a:t>
            </a:r>
            <a:endParaRPr lang="en-US" sz="700"/>
          </a:p>
        </p:txBody>
      </p:sp>
      <p:sp>
        <p:nvSpPr>
          <p:cNvPr id="193546" name="Oval 10"/>
          <p:cNvSpPr>
            <a:spLocks noChangeArrowheads="1"/>
          </p:cNvSpPr>
          <p:nvPr/>
        </p:nvSpPr>
        <p:spPr bwMode="auto">
          <a:xfrm>
            <a:off x="3633788" y="1441450"/>
            <a:ext cx="160337" cy="173038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sl-SI" sz="700"/>
              <a:t>8</a:t>
            </a:r>
            <a:endParaRPr lang="en-US" sz="700"/>
          </a:p>
        </p:txBody>
      </p:sp>
      <p:sp>
        <p:nvSpPr>
          <p:cNvPr id="193547" name="Oval 11"/>
          <p:cNvSpPr>
            <a:spLocks noChangeArrowheads="1"/>
          </p:cNvSpPr>
          <p:nvPr/>
        </p:nvSpPr>
        <p:spPr bwMode="auto">
          <a:xfrm>
            <a:off x="3316288" y="3040063"/>
            <a:ext cx="161925" cy="17303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sl-SI" sz="700"/>
              <a:t>6</a:t>
            </a:r>
            <a:endParaRPr lang="en-US" sz="700"/>
          </a:p>
        </p:txBody>
      </p:sp>
      <p:sp>
        <p:nvSpPr>
          <p:cNvPr id="193548" name="Oval 12"/>
          <p:cNvSpPr>
            <a:spLocks noChangeArrowheads="1"/>
          </p:cNvSpPr>
          <p:nvPr/>
        </p:nvSpPr>
        <p:spPr bwMode="auto">
          <a:xfrm>
            <a:off x="5078413" y="3516313"/>
            <a:ext cx="160337" cy="17303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sl-SI" sz="700"/>
              <a:t>4</a:t>
            </a:r>
            <a:endParaRPr lang="en-US" sz="700"/>
          </a:p>
        </p:txBody>
      </p:sp>
      <p:sp>
        <p:nvSpPr>
          <p:cNvPr id="193549" name="Oval 13"/>
          <p:cNvSpPr>
            <a:spLocks noChangeArrowheads="1"/>
          </p:cNvSpPr>
          <p:nvPr/>
        </p:nvSpPr>
        <p:spPr bwMode="auto">
          <a:xfrm>
            <a:off x="5837238" y="2132013"/>
            <a:ext cx="160337" cy="17303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sl-SI" sz="700"/>
              <a:t>2</a:t>
            </a:r>
            <a:endParaRPr lang="en-US" sz="700"/>
          </a:p>
        </p:txBody>
      </p:sp>
      <p:sp>
        <p:nvSpPr>
          <p:cNvPr id="193550" name="Oval 14"/>
          <p:cNvSpPr>
            <a:spLocks noChangeArrowheads="1"/>
          </p:cNvSpPr>
          <p:nvPr/>
        </p:nvSpPr>
        <p:spPr bwMode="auto">
          <a:xfrm>
            <a:off x="3259138" y="2132013"/>
            <a:ext cx="160337" cy="173037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sl-SI" sz="700"/>
              <a:t>7</a:t>
            </a:r>
            <a:endParaRPr lang="en-US" sz="700"/>
          </a:p>
        </p:txBody>
      </p:sp>
      <p:sp>
        <p:nvSpPr>
          <p:cNvPr id="193551" name="Rectangle 15"/>
          <p:cNvSpPr>
            <a:spLocks noChangeArrowheads="1"/>
          </p:cNvSpPr>
          <p:nvPr/>
        </p:nvSpPr>
        <p:spPr bwMode="auto">
          <a:xfrm>
            <a:off x="3963988" y="692150"/>
            <a:ext cx="1296987" cy="28892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00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700" b="1"/>
              <a:t>UNIVERSITY SPIN OFF INCUBATOR</a:t>
            </a:r>
            <a:endParaRPr lang="en-GB" sz="700" b="1"/>
          </a:p>
        </p:txBody>
      </p:sp>
      <p:sp>
        <p:nvSpPr>
          <p:cNvPr id="193552" name="Oval 16"/>
          <p:cNvSpPr>
            <a:spLocks noChangeArrowheads="1"/>
          </p:cNvSpPr>
          <p:nvPr/>
        </p:nvSpPr>
        <p:spPr bwMode="auto">
          <a:xfrm>
            <a:off x="3532188" y="1498600"/>
            <a:ext cx="2139950" cy="1901825"/>
          </a:xfrm>
          <a:prstGeom prst="ellips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553" name="Line 17"/>
          <p:cNvSpPr>
            <a:spLocks noChangeShapeType="1"/>
          </p:cNvSpPr>
          <p:nvPr/>
        </p:nvSpPr>
        <p:spPr bwMode="auto">
          <a:xfrm flipV="1">
            <a:off x="4179888" y="2852738"/>
            <a:ext cx="288925" cy="6477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54" name="Line 18"/>
          <p:cNvSpPr>
            <a:spLocks noChangeShapeType="1"/>
          </p:cNvSpPr>
          <p:nvPr/>
        </p:nvSpPr>
        <p:spPr bwMode="auto">
          <a:xfrm flipH="1" flipV="1">
            <a:off x="5116513" y="2708275"/>
            <a:ext cx="604837" cy="34607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55" name="Line 19"/>
          <p:cNvSpPr>
            <a:spLocks noChangeShapeType="1"/>
          </p:cNvSpPr>
          <p:nvPr/>
        </p:nvSpPr>
        <p:spPr bwMode="auto">
          <a:xfrm flipV="1">
            <a:off x="5216525" y="2247900"/>
            <a:ext cx="620713" cy="1016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56" name="Line 20"/>
          <p:cNvSpPr>
            <a:spLocks noChangeShapeType="1"/>
          </p:cNvSpPr>
          <p:nvPr/>
        </p:nvSpPr>
        <p:spPr bwMode="auto">
          <a:xfrm flipH="1">
            <a:off x="3460750" y="2708275"/>
            <a:ext cx="719138" cy="360363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57" name="Line 21"/>
          <p:cNvSpPr>
            <a:spLocks noChangeShapeType="1"/>
          </p:cNvSpPr>
          <p:nvPr/>
        </p:nvSpPr>
        <p:spPr bwMode="auto">
          <a:xfrm flipH="1" flipV="1">
            <a:off x="4829175" y="2852738"/>
            <a:ext cx="303213" cy="663575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58" name="Line 22"/>
          <p:cNvSpPr>
            <a:spLocks noChangeShapeType="1"/>
          </p:cNvSpPr>
          <p:nvPr/>
        </p:nvSpPr>
        <p:spPr bwMode="auto">
          <a:xfrm flipV="1">
            <a:off x="4613275" y="1268413"/>
            <a:ext cx="0" cy="64770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59" name="Line 23"/>
          <p:cNvSpPr>
            <a:spLocks noChangeShapeType="1"/>
          </p:cNvSpPr>
          <p:nvPr/>
        </p:nvSpPr>
        <p:spPr bwMode="auto">
          <a:xfrm flipH="1">
            <a:off x="3821113" y="1268413"/>
            <a:ext cx="792162" cy="2889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60" name="Line 24"/>
          <p:cNvSpPr>
            <a:spLocks noChangeShapeType="1"/>
          </p:cNvSpPr>
          <p:nvPr/>
        </p:nvSpPr>
        <p:spPr bwMode="auto">
          <a:xfrm>
            <a:off x="4613275" y="1268413"/>
            <a:ext cx="863600" cy="2889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61" name="Line 25"/>
          <p:cNvSpPr>
            <a:spLocks noChangeShapeType="1"/>
          </p:cNvSpPr>
          <p:nvPr/>
        </p:nvSpPr>
        <p:spPr bwMode="auto">
          <a:xfrm flipH="1">
            <a:off x="3389313" y="1268413"/>
            <a:ext cx="1223962" cy="10080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62" name="Line 26"/>
          <p:cNvSpPr>
            <a:spLocks noChangeShapeType="1"/>
          </p:cNvSpPr>
          <p:nvPr/>
        </p:nvSpPr>
        <p:spPr bwMode="auto">
          <a:xfrm>
            <a:off x="4613275" y="1268413"/>
            <a:ext cx="1223963" cy="96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63" name="Line 27"/>
          <p:cNvSpPr>
            <a:spLocks noChangeShapeType="1"/>
          </p:cNvSpPr>
          <p:nvPr/>
        </p:nvSpPr>
        <p:spPr bwMode="auto">
          <a:xfrm flipH="1">
            <a:off x="3460750" y="1268413"/>
            <a:ext cx="1152525" cy="18002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64" name="Line 28"/>
          <p:cNvSpPr>
            <a:spLocks noChangeShapeType="1"/>
          </p:cNvSpPr>
          <p:nvPr/>
        </p:nvSpPr>
        <p:spPr bwMode="auto">
          <a:xfrm>
            <a:off x="4613275" y="1268413"/>
            <a:ext cx="1079500" cy="17541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65" name="Line 29"/>
          <p:cNvSpPr>
            <a:spLocks noChangeShapeType="1"/>
          </p:cNvSpPr>
          <p:nvPr/>
        </p:nvSpPr>
        <p:spPr bwMode="auto">
          <a:xfrm flipH="1">
            <a:off x="4179888" y="1268413"/>
            <a:ext cx="433387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66" name="Line 30"/>
          <p:cNvSpPr>
            <a:spLocks noChangeShapeType="1"/>
          </p:cNvSpPr>
          <p:nvPr/>
        </p:nvSpPr>
        <p:spPr bwMode="auto">
          <a:xfrm>
            <a:off x="4613275" y="1268413"/>
            <a:ext cx="503238" cy="22320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67" name="Oval 31"/>
          <p:cNvSpPr>
            <a:spLocks noChangeArrowheads="1"/>
          </p:cNvSpPr>
          <p:nvPr/>
        </p:nvSpPr>
        <p:spPr bwMode="auto">
          <a:xfrm>
            <a:off x="3995738" y="1916113"/>
            <a:ext cx="1225550" cy="879475"/>
          </a:xfrm>
          <a:prstGeom prst="ellipse">
            <a:avLst/>
          </a:prstGeom>
          <a:noFill/>
          <a:ln w="381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sl-SI" sz="9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TIGER</a:t>
            </a:r>
          </a:p>
          <a:p>
            <a:pPr algn="ctr"/>
            <a:r>
              <a:rPr lang="sl-SI" sz="7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DEVELOPMENT</a:t>
            </a:r>
            <a:r>
              <a:rPr lang="sl-SI" sz="700" b="1" dirty="0">
                <a:solidFill>
                  <a:srgbClr val="0000CC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, INNOVATION AND TECHNOLOGICAL CENTRE</a:t>
            </a:r>
            <a:endParaRPr lang="en-GB" sz="700" dirty="0">
              <a:solidFill>
                <a:srgbClr val="0000CC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193568" name="Rectangle 32"/>
          <p:cNvSpPr>
            <a:spLocks noChangeArrowheads="1"/>
          </p:cNvSpPr>
          <p:nvPr/>
        </p:nvSpPr>
        <p:spPr bwMode="auto">
          <a:xfrm>
            <a:off x="3676650" y="3803650"/>
            <a:ext cx="750888" cy="3460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00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TC FOR NEW TECHNOLOGY</a:t>
            </a:r>
            <a:endParaRPr lang="en-GB" sz="600" b="1"/>
          </a:p>
        </p:txBody>
      </p:sp>
      <p:sp>
        <p:nvSpPr>
          <p:cNvPr id="193569" name="Rectangle 33"/>
          <p:cNvSpPr>
            <a:spLocks noChangeArrowheads="1"/>
          </p:cNvSpPr>
          <p:nvPr/>
        </p:nvSpPr>
        <p:spPr bwMode="auto">
          <a:xfrm>
            <a:off x="4872038" y="3803650"/>
            <a:ext cx="749300" cy="3460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00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 dirty="0"/>
              <a:t>TC</a:t>
            </a:r>
            <a:br>
              <a:rPr lang="sl-SI" sz="600" b="1" dirty="0"/>
            </a:br>
            <a:r>
              <a:rPr lang="sl-SI" sz="600" b="1" dirty="0"/>
              <a:t>FOR NAUTICS</a:t>
            </a:r>
            <a:endParaRPr lang="en-GB" sz="600" b="1" dirty="0"/>
          </a:p>
        </p:txBody>
      </p:sp>
      <p:sp>
        <p:nvSpPr>
          <p:cNvPr id="193570" name="Rectangle 34"/>
          <p:cNvSpPr>
            <a:spLocks noChangeArrowheads="1"/>
          </p:cNvSpPr>
          <p:nvPr/>
        </p:nvSpPr>
        <p:spPr bwMode="auto">
          <a:xfrm>
            <a:off x="5908675" y="3227388"/>
            <a:ext cx="750888" cy="3460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00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TC</a:t>
            </a:r>
          </a:p>
          <a:p>
            <a:pPr algn="ctr"/>
            <a:r>
              <a:rPr lang="sl-SI" sz="600" b="1"/>
              <a:t>POLIECO</a:t>
            </a:r>
            <a:endParaRPr lang="en-GB" sz="600" b="1"/>
          </a:p>
        </p:txBody>
      </p:sp>
      <p:sp>
        <p:nvSpPr>
          <p:cNvPr id="193571" name="Rectangle 35"/>
          <p:cNvSpPr>
            <a:spLocks noChangeArrowheads="1"/>
          </p:cNvSpPr>
          <p:nvPr/>
        </p:nvSpPr>
        <p:spPr bwMode="auto">
          <a:xfrm>
            <a:off x="6084888" y="1989138"/>
            <a:ext cx="720725" cy="531812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TC – FOR RENEWABLE AND ALTERNATIVE SOURCES OF ENERGY</a:t>
            </a:r>
            <a:endParaRPr lang="en-GB" sz="600" b="1"/>
          </a:p>
        </p:txBody>
      </p:sp>
      <p:sp>
        <p:nvSpPr>
          <p:cNvPr id="193572" name="Rectangle 36"/>
          <p:cNvSpPr>
            <a:spLocks noChangeArrowheads="1"/>
          </p:cNvSpPr>
          <p:nvPr/>
        </p:nvSpPr>
        <p:spPr bwMode="auto">
          <a:xfrm>
            <a:off x="5734050" y="1095375"/>
            <a:ext cx="750888" cy="3460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00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ERTC</a:t>
            </a:r>
            <a:br>
              <a:rPr lang="sl-SI" sz="600" b="1"/>
            </a:br>
            <a:r>
              <a:rPr lang="sl-SI" sz="600" b="1"/>
              <a:t>TEHNOLOGICAL CENTRE</a:t>
            </a:r>
            <a:endParaRPr lang="en-GB" sz="600" b="1"/>
          </a:p>
        </p:txBody>
      </p:sp>
      <p:sp>
        <p:nvSpPr>
          <p:cNvPr id="193573" name="Rectangle 37"/>
          <p:cNvSpPr>
            <a:spLocks noChangeArrowheads="1"/>
          </p:cNvSpPr>
          <p:nvPr/>
        </p:nvSpPr>
        <p:spPr bwMode="auto">
          <a:xfrm>
            <a:off x="2813050" y="1095375"/>
            <a:ext cx="750888" cy="3460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00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endParaRPr lang="sl-SI" sz="600" b="1" dirty="0" smtClean="0"/>
          </a:p>
          <a:p>
            <a:pPr algn="ctr"/>
            <a:r>
              <a:rPr lang="sl-SI" sz="600" b="1" dirty="0" smtClean="0"/>
              <a:t>CIRKO </a:t>
            </a:r>
          </a:p>
        </p:txBody>
      </p:sp>
      <p:sp>
        <p:nvSpPr>
          <p:cNvPr id="193574" name="Rectangle 38"/>
          <p:cNvSpPr>
            <a:spLocks noChangeArrowheads="1"/>
          </p:cNvSpPr>
          <p:nvPr/>
        </p:nvSpPr>
        <p:spPr bwMode="auto">
          <a:xfrm>
            <a:off x="2455863" y="2074863"/>
            <a:ext cx="750887" cy="3460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00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AIR SPACE TECHNOLOGICAL CENTRE</a:t>
            </a:r>
            <a:endParaRPr lang="en-GB" sz="600" b="1"/>
          </a:p>
        </p:txBody>
      </p:sp>
      <p:sp>
        <p:nvSpPr>
          <p:cNvPr id="193575" name="Rectangle 39"/>
          <p:cNvSpPr>
            <a:spLocks noChangeArrowheads="1"/>
          </p:cNvSpPr>
          <p:nvPr/>
        </p:nvSpPr>
        <p:spPr bwMode="auto">
          <a:xfrm>
            <a:off x="2524125" y="3213100"/>
            <a:ext cx="750888" cy="346075"/>
          </a:xfrm>
          <a:prstGeom prst="rect">
            <a:avLst/>
          </a:prstGeom>
          <a:solidFill>
            <a:srgbClr val="FFFFFF"/>
          </a:solidFill>
          <a:ln w="38100">
            <a:solidFill>
              <a:srgbClr val="00CC00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TC OF LENS LASER TECHNOLOGY</a:t>
            </a:r>
            <a:endParaRPr lang="en-GB" sz="600" b="1"/>
          </a:p>
        </p:txBody>
      </p:sp>
      <p:sp>
        <p:nvSpPr>
          <p:cNvPr id="193576" name="Rectangle 40"/>
          <p:cNvSpPr>
            <a:spLocks noChangeArrowheads="1"/>
          </p:cNvSpPr>
          <p:nvPr/>
        </p:nvSpPr>
        <p:spPr bwMode="auto">
          <a:xfrm>
            <a:off x="3563938" y="4292600"/>
            <a:ext cx="2232025" cy="48895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800" b="1"/>
              <a:t>TECHNOLOGICAL CENTRE FOR RENEWABLE AND ALTERNATIVE SOURCES OF ENERGY</a:t>
            </a:r>
            <a:endParaRPr lang="en-GB" sz="800" b="1"/>
          </a:p>
        </p:txBody>
      </p:sp>
      <p:sp>
        <p:nvSpPr>
          <p:cNvPr id="193577" name="Rectangle 41"/>
          <p:cNvSpPr>
            <a:spLocks noChangeArrowheads="1"/>
          </p:cNvSpPr>
          <p:nvPr/>
        </p:nvSpPr>
        <p:spPr bwMode="auto">
          <a:xfrm>
            <a:off x="468313" y="5083175"/>
            <a:ext cx="750887" cy="34607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/>
            </a:r>
            <a:br>
              <a:rPr lang="sl-SI" sz="600" b="1"/>
            </a:br>
            <a:r>
              <a:rPr lang="sl-SI" sz="600" b="1"/>
              <a:t>WOOD BIOMASS</a:t>
            </a:r>
            <a:endParaRPr lang="en-GB" sz="600" b="1"/>
          </a:p>
        </p:txBody>
      </p:sp>
      <p:sp>
        <p:nvSpPr>
          <p:cNvPr id="193578" name="Rectangle 42"/>
          <p:cNvSpPr>
            <a:spLocks noChangeArrowheads="1"/>
          </p:cNvSpPr>
          <p:nvPr/>
        </p:nvSpPr>
        <p:spPr bwMode="auto">
          <a:xfrm>
            <a:off x="1692275" y="5083175"/>
            <a:ext cx="750888" cy="34607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/>
            </a:r>
            <a:br>
              <a:rPr lang="sl-SI" sz="600" b="1"/>
            </a:br>
            <a:r>
              <a:rPr lang="sl-SI" sz="600" b="1"/>
              <a:t>BIO GAS</a:t>
            </a:r>
            <a:endParaRPr lang="en-GB" sz="600" b="1"/>
          </a:p>
        </p:txBody>
      </p:sp>
      <p:sp>
        <p:nvSpPr>
          <p:cNvPr id="193579" name="Rectangle 43"/>
          <p:cNvSpPr>
            <a:spLocks noChangeArrowheads="1"/>
          </p:cNvSpPr>
          <p:nvPr/>
        </p:nvSpPr>
        <p:spPr bwMode="auto">
          <a:xfrm>
            <a:off x="2884488" y="5083175"/>
            <a:ext cx="750887" cy="34607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/>
            </a:r>
            <a:br>
              <a:rPr lang="sl-SI" sz="600" b="1"/>
            </a:br>
            <a:r>
              <a:rPr lang="sl-SI" sz="600" b="1"/>
              <a:t>BIO DIESEL</a:t>
            </a:r>
            <a:endParaRPr lang="en-GB" sz="600" b="1"/>
          </a:p>
        </p:txBody>
      </p:sp>
      <p:sp>
        <p:nvSpPr>
          <p:cNvPr id="193580" name="Rectangle 44"/>
          <p:cNvSpPr>
            <a:spLocks noChangeArrowheads="1"/>
          </p:cNvSpPr>
          <p:nvPr/>
        </p:nvSpPr>
        <p:spPr bwMode="auto">
          <a:xfrm>
            <a:off x="5724525" y="5083175"/>
            <a:ext cx="750888" cy="34607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WIND ENERGY</a:t>
            </a:r>
            <a:endParaRPr lang="en-GB" sz="600" b="1"/>
          </a:p>
        </p:txBody>
      </p:sp>
      <p:sp>
        <p:nvSpPr>
          <p:cNvPr id="193581" name="Rectangle 45"/>
          <p:cNvSpPr>
            <a:spLocks noChangeArrowheads="1"/>
          </p:cNvSpPr>
          <p:nvPr/>
        </p:nvSpPr>
        <p:spPr bwMode="auto">
          <a:xfrm>
            <a:off x="6916738" y="5083175"/>
            <a:ext cx="750887" cy="34607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GEOTHERMAL</a:t>
            </a:r>
          </a:p>
          <a:p>
            <a:pPr algn="ctr"/>
            <a:r>
              <a:rPr lang="sl-SI" sz="600" b="1"/>
              <a:t>ENERGY</a:t>
            </a:r>
            <a:endParaRPr lang="en-GB" sz="600" b="1"/>
          </a:p>
        </p:txBody>
      </p:sp>
      <p:sp>
        <p:nvSpPr>
          <p:cNvPr id="193582" name="Rectangle 46"/>
          <p:cNvSpPr>
            <a:spLocks noChangeArrowheads="1"/>
          </p:cNvSpPr>
          <p:nvPr/>
        </p:nvSpPr>
        <p:spPr bwMode="auto">
          <a:xfrm>
            <a:off x="8069263" y="5083175"/>
            <a:ext cx="750887" cy="34607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endParaRPr lang="en-US" sz="600" b="1"/>
          </a:p>
        </p:txBody>
      </p:sp>
      <p:sp>
        <p:nvSpPr>
          <p:cNvPr id="193583" name="Rectangle 47"/>
          <p:cNvSpPr>
            <a:spLocks noChangeArrowheads="1"/>
          </p:cNvSpPr>
          <p:nvPr/>
        </p:nvSpPr>
        <p:spPr bwMode="auto">
          <a:xfrm>
            <a:off x="3821113" y="5573713"/>
            <a:ext cx="750887" cy="2159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PHOTOVOLTAIC ENERGY</a:t>
            </a:r>
            <a:endParaRPr lang="en-GB" sz="600" b="1"/>
          </a:p>
        </p:txBody>
      </p:sp>
      <p:sp>
        <p:nvSpPr>
          <p:cNvPr id="193584" name="Rectangle 48"/>
          <p:cNvSpPr>
            <a:spLocks noChangeArrowheads="1"/>
          </p:cNvSpPr>
          <p:nvPr/>
        </p:nvSpPr>
        <p:spPr bwMode="auto">
          <a:xfrm>
            <a:off x="4829175" y="5573713"/>
            <a:ext cx="750888" cy="2159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SOLAR ENERGY</a:t>
            </a:r>
            <a:endParaRPr lang="en-GB" sz="600" b="1"/>
          </a:p>
        </p:txBody>
      </p:sp>
      <p:sp>
        <p:nvSpPr>
          <p:cNvPr id="193585" name="Rectangle 49"/>
          <p:cNvSpPr>
            <a:spLocks noChangeArrowheads="1"/>
          </p:cNvSpPr>
          <p:nvPr/>
        </p:nvSpPr>
        <p:spPr bwMode="auto">
          <a:xfrm>
            <a:off x="3821113" y="6005513"/>
            <a:ext cx="750887" cy="2159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SOLAR POWER STATION</a:t>
            </a:r>
            <a:endParaRPr lang="en-GB" sz="600" b="1"/>
          </a:p>
        </p:txBody>
      </p:sp>
      <p:sp>
        <p:nvSpPr>
          <p:cNvPr id="193586" name="Rectangle 50"/>
          <p:cNvSpPr>
            <a:spLocks noChangeArrowheads="1"/>
          </p:cNvSpPr>
          <p:nvPr/>
        </p:nvSpPr>
        <p:spPr bwMode="auto">
          <a:xfrm>
            <a:off x="4829175" y="6005513"/>
            <a:ext cx="750888" cy="2159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endParaRPr lang="en-US" sz="600" b="1"/>
          </a:p>
        </p:txBody>
      </p:sp>
      <p:sp>
        <p:nvSpPr>
          <p:cNvPr id="193587" name="Rectangle 51"/>
          <p:cNvSpPr>
            <a:spLocks noChangeArrowheads="1"/>
          </p:cNvSpPr>
          <p:nvPr/>
        </p:nvSpPr>
        <p:spPr bwMode="auto">
          <a:xfrm>
            <a:off x="4325938" y="5070475"/>
            <a:ext cx="750887" cy="346075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SOLAR </a:t>
            </a:r>
          </a:p>
          <a:p>
            <a:pPr algn="ctr"/>
            <a:r>
              <a:rPr lang="sl-SI" sz="600" b="1"/>
              <a:t>ENERGY</a:t>
            </a:r>
            <a:endParaRPr lang="en-GB" sz="600" b="1"/>
          </a:p>
        </p:txBody>
      </p:sp>
      <p:sp>
        <p:nvSpPr>
          <p:cNvPr id="193588" name="Rectangle 52"/>
          <p:cNvSpPr>
            <a:spLocks noChangeArrowheads="1"/>
          </p:cNvSpPr>
          <p:nvPr/>
        </p:nvSpPr>
        <p:spPr bwMode="auto">
          <a:xfrm>
            <a:off x="1692275" y="6365875"/>
            <a:ext cx="750888" cy="215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sl-SI" sz="600" b="1"/>
              <a:t>PRODUCTION OF ELECTRICAL POWER</a:t>
            </a:r>
            <a:endParaRPr lang="en-GB" sz="600" b="1"/>
          </a:p>
        </p:txBody>
      </p:sp>
      <p:sp>
        <p:nvSpPr>
          <p:cNvPr id="193589" name="Rectangle 53"/>
          <p:cNvSpPr>
            <a:spLocks noChangeArrowheads="1"/>
          </p:cNvSpPr>
          <p:nvPr/>
        </p:nvSpPr>
        <p:spPr bwMode="auto">
          <a:xfrm>
            <a:off x="2813050" y="6365875"/>
            <a:ext cx="750888" cy="215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sl-SI" sz="600" b="1"/>
              <a:t>PRODUCTION OF FUEL</a:t>
            </a:r>
            <a:endParaRPr lang="en-GB" sz="600" b="1"/>
          </a:p>
        </p:txBody>
      </p:sp>
      <p:sp>
        <p:nvSpPr>
          <p:cNvPr id="193590" name="Rectangle 54"/>
          <p:cNvSpPr>
            <a:spLocks noChangeArrowheads="1"/>
          </p:cNvSpPr>
          <p:nvPr/>
        </p:nvSpPr>
        <p:spPr bwMode="auto">
          <a:xfrm>
            <a:off x="3851275" y="6365875"/>
            <a:ext cx="750888" cy="215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sl-SI" sz="600" b="1"/>
              <a:t>PRODUCTION OF ELECTRICITY</a:t>
            </a:r>
            <a:endParaRPr lang="en-GB" sz="600" b="1"/>
          </a:p>
        </p:txBody>
      </p:sp>
      <p:sp>
        <p:nvSpPr>
          <p:cNvPr id="193591" name="Rectangle 55"/>
          <p:cNvSpPr>
            <a:spLocks noChangeArrowheads="1"/>
          </p:cNvSpPr>
          <p:nvPr/>
        </p:nvSpPr>
        <p:spPr bwMode="auto">
          <a:xfrm>
            <a:off x="4818063" y="6365875"/>
            <a:ext cx="750887" cy="215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sl-SI" sz="600" b="1"/>
              <a:t>PRODUCTION OF SOLAR ENERGY  </a:t>
            </a:r>
            <a:endParaRPr lang="en-GB" sz="600" b="1"/>
          </a:p>
        </p:txBody>
      </p:sp>
      <p:sp>
        <p:nvSpPr>
          <p:cNvPr id="193592" name="Rectangle 56"/>
          <p:cNvSpPr>
            <a:spLocks noChangeArrowheads="1"/>
          </p:cNvSpPr>
          <p:nvPr/>
        </p:nvSpPr>
        <p:spPr bwMode="auto">
          <a:xfrm>
            <a:off x="5713413" y="6365875"/>
            <a:ext cx="750887" cy="215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sl-SI" sz="600" b="1"/>
              <a:t>PRODUCTION OF ELECTRIC ENERGY</a:t>
            </a:r>
            <a:endParaRPr lang="en-GB" sz="600" b="1"/>
          </a:p>
        </p:txBody>
      </p:sp>
      <p:sp>
        <p:nvSpPr>
          <p:cNvPr id="193593" name="Rectangle 57"/>
          <p:cNvSpPr>
            <a:spLocks noChangeArrowheads="1"/>
          </p:cNvSpPr>
          <p:nvPr/>
        </p:nvSpPr>
        <p:spPr bwMode="auto">
          <a:xfrm>
            <a:off x="6916738" y="6365875"/>
            <a:ext cx="750887" cy="215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rgbClr val="00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3882" dir="135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sl-SI" sz="600" b="1"/>
              <a:t>PRODUCTION OF WARMTH ENERGY</a:t>
            </a:r>
            <a:endParaRPr lang="en-GB" sz="600" b="1"/>
          </a:p>
        </p:txBody>
      </p:sp>
      <p:sp>
        <p:nvSpPr>
          <p:cNvPr id="193594" name="Line 58"/>
          <p:cNvSpPr>
            <a:spLocks noChangeShapeType="1"/>
          </p:cNvSpPr>
          <p:nvPr/>
        </p:nvSpPr>
        <p:spPr bwMode="auto">
          <a:xfrm>
            <a:off x="827088" y="4924425"/>
            <a:ext cx="7632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95" name="Line 59"/>
          <p:cNvSpPr>
            <a:spLocks noChangeShapeType="1"/>
          </p:cNvSpPr>
          <p:nvPr/>
        </p:nvSpPr>
        <p:spPr bwMode="auto">
          <a:xfrm>
            <a:off x="4716463" y="4781550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96" name="Line 60"/>
          <p:cNvSpPr>
            <a:spLocks noChangeShapeType="1"/>
          </p:cNvSpPr>
          <p:nvPr/>
        </p:nvSpPr>
        <p:spPr bwMode="auto">
          <a:xfrm>
            <a:off x="827088" y="49244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97" name="Line 61"/>
          <p:cNvSpPr>
            <a:spLocks noChangeShapeType="1"/>
          </p:cNvSpPr>
          <p:nvPr/>
        </p:nvSpPr>
        <p:spPr bwMode="auto">
          <a:xfrm>
            <a:off x="2051050" y="49244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98" name="Line 62"/>
          <p:cNvSpPr>
            <a:spLocks noChangeShapeType="1"/>
          </p:cNvSpPr>
          <p:nvPr/>
        </p:nvSpPr>
        <p:spPr bwMode="auto">
          <a:xfrm>
            <a:off x="3276600" y="49244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599" name="Line 63"/>
          <p:cNvSpPr>
            <a:spLocks noChangeShapeType="1"/>
          </p:cNvSpPr>
          <p:nvPr/>
        </p:nvSpPr>
        <p:spPr bwMode="auto">
          <a:xfrm>
            <a:off x="4716463" y="49244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0" name="Line 64"/>
          <p:cNvSpPr>
            <a:spLocks noChangeShapeType="1"/>
          </p:cNvSpPr>
          <p:nvPr/>
        </p:nvSpPr>
        <p:spPr bwMode="auto">
          <a:xfrm>
            <a:off x="6084888" y="49244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1" name="Line 65"/>
          <p:cNvSpPr>
            <a:spLocks noChangeShapeType="1"/>
          </p:cNvSpPr>
          <p:nvPr/>
        </p:nvSpPr>
        <p:spPr bwMode="auto">
          <a:xfrm>
            <a:off x="7308850" y="49244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2" name="Line 66"/>
          <p:cNvSpPr>
            <a:spLocks noChangeShapeType="1"/>
          </p:cNvSpPr>
          <p:nvPr/>
        </p:nvSpPr>
        <p:spPr bwMode="auto">
          <a:xfrm>
            <a:off x="8459788" y="492442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3" name="Line 67"/>
          <p:cNvSpPr>
            <a:spLocks noChangeShapeType="1"/>
          </p:cNvSpPr>
          <p:nvPr/>
        </p:nvSpPr>
        <p:spPr bwMode="auto">
          <a:xfrm flipH="1">
            <a:off x="4140200" y="5429250"/>
            <a:ext cx="5762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4" name="Line 68"/>
          <p:cNvSpPr>
            <a:spLocks noChangeShapeType="1"/>
          </p:cNvSpPr>
          <p:nvPr/>
        </p:nvSpPr>
        <p:spPr bwMode="auto">
          <a:xfrm>
            <a:off x="4716463" y="5429250"/>
            <a:ext cx="503237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5" name="Line 69"/>
          <p:cNvSpPr>
            <a:spLocks noChangeShapeType="1"/>
          </p:cNvSpPr>
          <p:nvPr/>
        </p:nvSpPr>
        <p:spPr bwMode="auto">
          <a:xfrm>
            <a:off x="4211638" y="57896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6" name="Line 70"/>
          <p:cNvSpPr>
            <a:spLocks noChangeShapeType="1"/>
          </p:cNvSpPr>
          <p:nvPr/>
        </p:nvSpPr>
        <p:spPr bwMode="auto">
          <a:xfrm>
            <a:off x="5219700" y="57896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7" name="Line 71"/>
          <p:cNvSpPr>
            <a:spLocks noChangeShapeType="1"/>
          </p:cNvSpPr>
          <p:nvPr/>
        </p:nvSpPr>
        <p:spPr bwMode="auto">
          <a:xfrm>
            <a:off x="2051050" y="550068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8" name="Line 72"/>
          <p:cNvSpPr>
            <a:spLocks noChangeShapeType="1"/>
          </p:cNvSpPr>
          <p:nvPr/>
        </p:nvSpPr>
        <p:spPr bwMode="auto">
          <a:xfrm>
            <a:off x="3203575" y="550068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09" name="Line 73"/>
          <p:cNvSpPr>
            <a:spLocks noChangeShapeType="1"/>
          </p:cNvSpPr>
          <p:nvPr/>
        </p:nvSpPr>
        <p:spPr bwMode="auto">
          <a:xfrm>
            <a:off x="6084888" y="550068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10" name="Line 74"/>
          <p:cNvSpPr>
            <a:spLocks noChangeShapeType="1"/>
          </p:cNvSpPr>
          <p:nvPr/>
        </p:nvSpPr>
        <p:spPr bwMode="auto">
          <a:xfrm>
            <a:off x="7308850" y="550068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11" name="Rectangle 75"/>
          <p:cNvSpPr>
            <a:spLocks noChangeArrowheads="1"/>
          </p:cNvSpPr>
          <p:nvPr/>
        </p:nvSpPr>
        <p:spPr bwMode="auto">
          <a:xfrm>
            <a:off x="395288" y="5589588"/>
            <a:ext cx="863600" cy="2159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PRODUCTION OF WOOD BIOMASS</a:t>
            </a:r>
            <a:endParaRPr lang="en-GB" sz="600" b="1"/>
          </a:p>
        </p:txBody>
      </p:sp>
      <p:sp>
        <p:nvSpPr>
          <p:cNvPr id="193612" name="Rectangle 76"/>
          <p:cNvSpPr>
            <a:spLocks noChangeArrowheads="1"/>
          </p:cNvSpPr>
          <p:nvPr/>
        </p:nvSpPr>
        <p:spPr bwMode="auto">
          <a:xfrm>
            <a:off x="395288" y="5876925"/>
            <a:ext cx="863600" cy="2159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PRODUCTION OF EQUIPMENT</a:t>
            </a:r>
            <a:endParaRPr lang="en-GB" sz="600" b="1"/>
          </a:p>
        </p:txBody>
      </p:sp>
      <p:sp>
        <p:nvSpPr>
          <p:cNvPr id="193613" name="Rectangle 77"/>
          <p:cNvSpPr>
            <a:spLocks noChangeArrowheads="1"/>
          </p:cNvSpPr>
          <p:nvPr/>
        </p:nvSpPr>
        <p:spPr bwMode="auto">
          <a:xfrm>
            <a:off x="395288" y="6165850"/>
            <a:ext cx="863600" cy="3429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REMOTE CONTROL OF WARMING SETTLEMENTS </a:t>
            </a:r>
            <a:endParaRPr lang="en-GB" sz="600" b="1"/>
          </a:p>
        </p:txBody>
      </p:sp>
      <p:sp>
        <p:nvSpPr>
          <p:cNvPr id="193614" name="Rectangle 78"/>
          <p:cNvSpPr>
            <a:spLocks noChangeArrowheads="1"/>
          </p:cNvSpPr>
          <p:nvPr/>
        </p:nvSpPr>
        <p:spPr bwMode="auto">
          <a:xfrm>
            <a:off x="395288" y="6524625"/>
            <a:ext cx="863600" cy="2159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CC"/>
            </a:solidFill>
            <a:miter lim="800000"/>
            <a:headEnd/>
            <a:tailEnd/>
          </a:ln>
          <a:effectLst>
            <a:prstShdw prst="shdw13" dist="53882" dir="13500000">
              <a:srgbClr val="000000">
                <a:alpha val="50000"/>
              </a:srgbClr>
            </a:prstShdw>
          </a:effectLst>
        </p:spPr>
        <p:txBody>
          <a:bodyPr lIns="0" tIns="0" rIns="0" bIns="0"/>
          <a:lstStyle/>
          <a:p>
            <a:pPr algn="ctr"/>
            <a:r>
              <a:rPr lang="sl-SI" sz="600" b="1"/>
              <a:t>WARMING OF INDIVIDUAL HOUSES</a:t>
            </a:r>
            <a:endParaRPr lang="en-GB" sz="600" b="1"/>
          </a:p>
        </p:txBody>
      </p:sp>
      <p:sp>
        <p:nvSpPr>
          <p:cNvPr id="193615" name="Line 79"/>
          <p:cNvSpPr>
            <a:spLocks noChangeShapeType="1"/>
          </p:cNvSpPr>
          <p:nvPr/>
        </p:nvSpPr>
        <p:spPr bwMode="auto">
          <a:xfrm>
            <a:off x="250825" y="5229225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16" name="Line 80"/>
          <p:cNvSpPr>
            <a:spLocks noChangeShapeType="1"/>
          </p:cNvSpPr>
          <p:nvPr/>
        </p:nvSpPr>
        <p:spPr bwMode="auto">
          <a:xfrm>
            <a:off x="250825" y="6597650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17" name="Line 81"/>
          <p:cNvSpPr>
            <a:spLocks noChangeShapeType="1"/>
          </p:cNvSpPr>
          <p:nvPr/>
        </p:nvSpPr>
        <p:spPr bwMode="auto">
          <a:xfrm>
            <a:off x="250825" y="6308725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18" name="Line 82"/>
          <p:cNvSpPr>
            <a:spLocks noChangeShapeType="1"/>
          </p:cNvSpPr>
          <p:nvPr/>
        </p:nvSpPr>
        <p:spPr bwMode="auto">
          <a:xfrm>
            <a:off x="250825" y="6021388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19" name="Line 83"/>
          <p:cNvSpPr>
            <a:spLocks noChangeShapeType="1"/>
          </p:cNvSpPr>
          <p:nvPr/>
        </p:nvSpPr>
        <p:spPr bwMode="auto">
          <a:xfrm>
            <a:off x="250825" y="5734050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20" name="Line 84"/>
          <p:cNvSpPr>
            <a:spLocks noChangeShapeType="1"/>
          </p:cNvSpPr>
          <p:nvPr/>
        </p:nvSpPr>
        <p:spPr bwMode="auto">
          <a:xfrm>
            <a:off x="250825" y="5229225"/>
            <a:ext cx="217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3621" name="Freeform 85"/>
          <p:cNvSpPr>
            <a:spLocks/>
          </p:cNvSpPr>
          <p:nvPr/>
        </p:nvSpPr>
        <p:spPr bwMode="auto">
          <a:xfrm>
            <a:off x="5795963" y="2276475"/>
            <a:ext cx="1296987" cy="2305050"/>
          </a:xfrm>
          <a:custGeom>
            <a:avLst/>
            <a:gdLst>
              <a:gd name="T0" fmla="*/ 635 w 817"/>
              <a:gd name="T1" fmla="*/ 0 h 1452"/>
              <a:gd name="T2" fmla="*/ 817 w 817"/>
              <a:gd name="T3" fmla="*/ 0 h 1452"/>
              <a:gd name="T4" fmla="*/ 817 w 817"/>
              <a:gd name="T5" fmla="*/ 1452 h 1452"/>
              <a:gd name="T6" fmla="*/ 0 w 817"/>
              <a:gd name="T7" fmla="*/ 1452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7" h="1452">
                <a:moveTo>
                  <a:pt x="635" y="0"/>
                </a:moveTo>
                <a:lnTo>
                  <a:pt x="817" y="0"/>
                </a:lnTo>
                <a:lnTo>
                  <a:pt x="817" y="1452"/>
                </a:lnTo>
                <a:lnTo>
                  <a:pt x="0" y="1452"/>
                </a:lnTo>
              </a:path>
            </a:pathLst>
          </a:custGeom>
          <a:noFill/>
          <a:ln w="38100" cmpd="sng">
            <a:solidFill>
              <a:srgbClr val="0000CC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C91D53D3-06FB-584A-9374-EA23559708D0}" type="datetime1">
              <a:rPr lang="en-US" smtClean="0"/>
              <a:t>5/20/14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30</a:t>
            </a:fld>
            <a:endParaRPr kumimoji="0" lang="en-US"/>
          </a:p>
        </p:txBody>
      </p:sp>
      <p:sp>
        <p:nvSpPr>
          <p:cNvPr id="89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2279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1008062"/>
          </a:xfrm>
        </p:spPr>
        <p:txBody>
          <a:bodyPr/>
          <a:lstStyle/>
          <a:p>
            <a:pPr eaLnBrk="1" hangingPunct="1"/>
            <a:r>
              <a:rPr lang="mk-MK" sz="3600" b="1" smtClean="0">
                <a:solidFill>
                  <a:srgbClr val="CC0000"/>
                </a:solidFill>
                <a:latin typeface="Arial" charset="0"/>
              </a:rPr>
              <a:t>International</a:t>
            </a:r>
            <a:r>
              <a:rPr lang="en-US" sz="3600" b="1" smtClean="0">
                <a:solidFill>
                  <a:srgbClr val="CC0000"/>
                </a:solidFill>
                <a:latin typeface="Arial" charset="0"/>
              </a:rPr>
              <a:t> partners</a:t>
            </a:r>
            <a:endParaRPr lang="en-GB" sz="3600" b="1" smtClean="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type="body" idx="1"/>
          </p:nvPr>
        </p:nvSpPr>
        <p:spPr>
          <a:xfrm>
            <a:off x="965200" y="1966911"/>
            <a:ext cx="7332133" cy="3824289"/>
          </a:xfrm>
        </p:spPr>
        <p:txBody>
          <a:bodyPr numCol="2">
            <a:noAutofit/>
          </a:bodyPr>
          <a:lstStyle/>
          <a:p>
            <a:pPr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Austrian Development Agency</a:t>
            </a:r>
          </a:p>
          <a:p>
            <a:pPr eaLnBrk="1" hangingPunct="1"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World Bank</a:t>
            </a:r>
          </a:p>
          <a:p>
            <a:pPr eaLnBrk="1" hangingPunct="1"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OECD</a:t>
            </a:r>
          </a:p>
          <a:p>
            <a:pPr eaLnBrk="1" hangingPunct="1"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European Commission</a:t>
            </a:r>
            <a:endParaRPr lang="en-US" sz="20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000" dirty="0" smtClean="0">
                <a:latin typeface="Arial" charset="0"/>
                <a:cs typeface="Arial" charset="0"/>
              </a:rPr>
              <a:t>JRC</a:t>
            </a:r>
            <a:endParaRPr lang="mk-MK" sz="20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USAID</a:t>
            </a:r>
            <a:endParaRPr lang="en-US" sz="20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en-US" sz="2000" dirty="0" smtClean="0">
                <a:latin typeface="Arial" charset="0"/>
                <a:cs typeface="Arial" charset="0"/>
              </a:rPr>
              <a:t>SIPPO</a:t>
            </a:r>
          </a:p>
          <a:p>
            <a:pPr eaLnBrk="1" hangingPunct="1">
              <a:lnSpc>
                <a:spcPct val="60000"/>
              </a:lnSpc>
            </a:pPr>
            <a:r>
              <a:rPr lang="en-US" sz="2000" dirty="0" smtClean="0">
                <a:latin typeface="Arial" charset="0"/>
                <a:cs typeface="Arial" charset="0"/>
              </a:rPr>
              <a:t>UNIDO</a:t>
            </a:r>
          </a:p>
          <a:p>
            <a:pPr eaLnBrk="1" hangingPunct="1">
              <a:lnSpc>
                <a:spcPct val="60000"/>
              </a:lnSpc>
            </a:pPr>
            <a:r>
              <a:rPr lang="en-US" sz="2000" dirty="0" smtClean="0">
                <a:latin typeface="Arial" charset="0"/>
                <a:cs typeface="Arial" charset="0"/>
              </a:rPr>
              <a:t>World Bank</a:t>
            </a:r>
            <a:endParaRPr lang="mk-MK" sz="2000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GTZ</a:t>
            </a:r>
          </a:p>
          <a:p>
            <a:pPr eaLnBrk="1" hangingPunct="1"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Norvegian Government </a:t>
            </a:r>
          </a:p>
          <a:p>
            <a:pPr eaLnBrk="1" hangingPunct="1"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British Governement </a:t>
            </a:r>
          </a:p>
          <a:p>
            <a:pPr eaLnBrk="1" hangingPunct="1"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European Training Foundation</a:t>
            </a:r>
          </a:p>
          <a:p>
            <a:pPr eaLnBrk="1" hangingPunct="1">
              <a:lnSpc>
                <a:spcPct val="60000"/>
              </a:lnSpc>
            </a:pPr>
            <a:r>
              <a:rPr lang="mk-MK" sz="2000" dirty="0" smtClean="0">
                <a:latin typeface="Arial" charset="0"/>
                <a:cs typeface="Arial" charset="0"/>
              </a:rPr>
              <a:t>South East European Center for Entrepreneurial Learning </a:t>
            </a:r>
            <a:endParaRPr lang="en-US" sz="2000" dirty="0" smtClean="0">
              <a:latin typeface="Arial" charset="0"/>
              <a:cs typeface="Arial" charset="0"/>
            </a:endParaRP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9620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9712" y="2133600"/>
            <a:ext cx="7076747" cy="411480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US" sz="7700" dirty="0" smtClean="0">
                <a:solidFill>
                  <a:srgbClr val="0000FF"/>
                </a:solidFill>
              </a:rPr>
              <a:t>Thank you for your attention!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r">
              <a:lnSpc>
                <a:spcPct val="70000"/>
              </a:lnSpc>
              <a:spcBef>
                <a:spcPts val="800"/>
              </a:spcBef>
              <a:buNone/>
            </a:pPr>
            <a:r>
              <a:rPr lang="en-US" b="1" dirty="0" smtClean="0"/>
              <a:t>Prof. </a:t>
            </a:r>
            <a:r>
              <a:rPr lang="en-US" b="1" dirty="0" err="1" smtClean="0"/>
              <a:t>Atanas</a:t>
            </a:r>
            <a:r>
              <a:rPr lang="en-US" b="1" dirty="0" smtClean="0"/>
              <a:t> </a:t>
            </a:r>
            <a:r>
              <a:rPr lang="en-US" b="1" dirty="0" err="1" smtClean="0"/>
              <a:t>Kochov</a:t>
            </a:r>
            <a:r>
              <a:rPr lang="en-US" b="1" dirty="0" smtClean="0"/>
              <a:t>, PhD</a:t>
            </a:r>
          </a:p>
          <a:p>
            <a:pPr marL="0" indent="0" algn="r">
              <a:lnSpc>
                <a:spcPct val="70000"/>
              </a:lnSpc>
              <a:spcBef>
                <a:spcPts val="800"/>
              </a:spcBef>
              <a:buNone/>
            </a:pPr>
            <a:r>
              <a:rPr lang="en-US" b="1" dirty="0" err="1" smtClean="0"/>
              <a:t>Univeristy</a:t>
            </a:r>
            <a:r>
              <a:rPr lang="en-US" b="1" dirty="0" smtClean="0"/>
              <a:t> St Cyril and Methodius in Skopje</a:t>
            </a:r>
          </a:p>
          <a:p>
            <a:pPr marL="0" indent="0" algn="r">
              <a:lnSpc>
                <a:spcPct val="70000"/>
              </a:lnSpc>
              <a:spcBef>
                <a:spcPts val="800"/>
              </a:spcBef>
              <a:buNone/>
            </a:pPr>
            <a:r>
              <a:rPr lang="en-US" b="1" dirty="0" smtClean="0"/>
              <a:t>Faculty of Mechanical Engineering</a:t>
            </a:r>
          </a:p>
          <a:p>
            <a:pPr marL="0" indent="0" algn="r">
              <a:lnSpc>
                <a:spcPct val="70000"/>
              </a:lnSpc>
              <a:spcBef>
                <a:spcPts val="800"/>
              </a:spcBef>
              <a:buNone/>
            </a:pPr>
            <a:r>
              <a:rPr lang="en-US" b="1" dirty="0">
                <a:hlinkClick r:id="rId2"/>
              </a:rPr>
              <a:t>a</a:t>
            </a:r>
            <a:r>
              <a:rPr lang="en-US" b="1" dirty="0" smtClean="0">
                <a:hlinkClick r:id="rId2"/>
              </a:rPr>
              <a:t>tanas.kochov@mf.edu.mk</a:t>
            </a:r>
            <a:endParaRPr lang="en-US" b="1" dirty="0" smtClean="0"/>
          </a:p>
          <a:p>
            <a:pPr marL="0" indent="0" algn="r">
              <a:lnSpc>
                <a:spcPct val="70000"/>
              </a:lnSpc>
              <a:spcBef>
                <a:spcPts val="800"/>
              </a:spcBef>
              <a:buNone/>
            </a:pPr>
            <a:r>
              <a:rPr lang="en-US" b="1" dirty="0" smtClean="0"/>
              <a:t>Phone: +389 2 3099 230</a:t>
            </a:r>
            <a:endParaRPr lang="en-US" b="1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9CB7A13-1EA1-3D41-A1A5-A4221F23211F}" type="datetime1">
              <a:rPr lang="en-US" smtClean="0"/>
              <a:t>5/20/14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32</a:t>
            </a:fld>
            <a:endParaRPr kumimoji="0"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0683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latin typeface="Arial"/>
                <a:cs typeface="Arial"/>
              </a:rPr>
              <a:t>Philosophy</a:t>
            </a:r>
          </a:p>
        </p:txBody>
      </p:sp>
      <p:sp>
        <p:nvSpPr>
          <p:cNvPr id="161797" name="AutoShape 5"/>
          <p:cNvSpPr>
            <a:spLocks noChangeArrowheads="1"/>
          </p:cNvSpPr>
          <p:nvPr/>
        </p:nvSpPr>
        <p:spPr bwMode="auto">
          <a:xfrm>
            <a:off x="1839538" y="1774325"/>
            <a:ext cx="5798748" cy="4358639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0066"/>
                </a:solidFill>
                <a:latin typeface="Eurostile" charset="0"/>
              </a:rPr>
              <a:t>5 companies with 200 employees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0066"/>
                </a:solidFill>
                <a:latin typeface="Eurostile" charset="0"/>
              </a:rPr>
              <a:t>are </a:t>
            </a:r>
            <a:r>
              <a:rPr lang="en-US" sz="2400" b="1" dirty="0">
                <a:solidFill>
                  <a:srgbClr val="FF0000"/>
                </a:solidFill>
                <a:latin typeface="Eurostile" charset="0"/>
              </a:rPr>
              <a:t>safer</a:t>
            </a:r>
            <a:r>
              <a:rPr lang="en-US" sz="2400" b="1" dirty="0">
                <a:solidFill>
                  <a:srgbClr val="000066"/>
                </a:solidFill>
                <a:latin typeface="Eurostile" charset="0"/>
              </a:rPr>
              <a:t> than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0066"/>
                </a:solidFill>
                <a:latin typeface="Eurostile" charset="0"/>
              </a:rPr>
              <a:t>1 company with 1000 employees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0066"/>
                </a:solidFill>
                <a:latin typeface="Eurostile" charset="0"/>
              </a:rPr>
              <a:t>and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0066"/>
                </a:solidFill>
                <a:latin typeface="Eurostile" charset="0"/>
              </a:rPr>
              <a:t>100 businesses with 10 employees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0066"/>
                </a:solidFill>
                <a:latin typeface="Eurostile" charset="0"/>
              </a:rPr>
              <a:t>are </a:t>
            </a:r>
            <a:r>
              <a:rPr lang="en-US" sz="2400" b="1" dirty="0">
                <a:solidFill>
                  <a:srgbClr val="FF0000"/>
                </a:solidFill>
                <a:latin typeface="Eurostile" charset="0"/>
              </a:rPr>
              <a:t>more flexible</a:t>
            </a:r>
            <a:r>
              <a:rPr lang="en-US" sz="2400" b="1" dirty="0">
                <a:solidFill>
                  <a:srgbClr val="000066"/>
                </a:solidFill>
                <a:latin typeface="Eurostile" charset="0"/>
              </a:rPr>
              <a:t> than</a:t>
            </a: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0066"/>
                </a:solidFill>
                <a:latin typeface="Eurostile" charset="0"/>
              </a:rPr>
              <a:t>10 businesses with 100 employees</a:t>
            </a:r>
          </a:p>
        </p:txBody>
      </p:sp>
      <p:sp>
        <p:nvSpPr>
          <p:cNvPr id="161798" name="AutoShape 6"/>
          <p:cNvSpPr>
            <a:spLocks noChangeArrowheads="1"/>
          </p:cNvSpPr>
          <p:nvPr/>
        </p:nvSpPr>
        <p:spPr bwMode="auto">
          <a:xfrm>
            <a:off x="690562" y="5985245"/>
            <a:ext cx="7974013" cy="7270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rgbClr val="000066"/>
                </a:solidFill>
                <a:latin typeface="Eurostile" charset="0"/>
              </a:rPr>
              <a:t>New business fields and new technologies          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AE4641B-4EDF-1A4D-A505-840FA5A24ED5}" type="datetime1">
              <a:rPr lang="en-US" smtClean="0"/>
              <a:t>5/20/14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4</a:t>
            </a:fld>
            <a:endParaRPr kumimoji="0"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529757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272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99" y="457200"/>
            <a:ext cx="8283649" cy="1032933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>
                <a:solidFill>
                  <a:srgbClr val="FF0000"/>
                </a:solidFill>
              </a:rPr>
              <a:t>Evolution of Academic Philosophy:  </a:t>
            </a: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b="1" dirty="0" smtClean="0">
                <a:solidFill>
                  <a:srgbClr val="FF0000"/>
                </a:solidFill>
              </a:rPr>
              <a:t>From </a:t>
            </a:r>
            <a:r>
              <a:rPr lang="en-US" sz="3200" b="1" dirty="0">
                <a:solidFill>
                  <a:srgbClr val="FF0000"/>
                </a:solidFill>
              </a:rPr>
              <a:t>Basic </a:t>
            </a:r>
            <a:r>
              <a:rPr lang="en-US" sz="3200" b="1" dirty="0" smtClean="0">
                <a:solidFill>
                  <a:srgbClr val="FF0000"/>
                </a:solidFill>
              </a:rPr>
              <a:t> Research </a:t>
            </a:r>
            <a:r>
              <a:rPr lang="en-US" sz="3200" b="1" dirty="0">
                <a:solidFill>
                  <a:srgbClr val="FF0000"/>
                </a:solidFill>
              </a:rPr>
              <a:t>to Technology Transfer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778003"/>
            <a:ext cx="9143999" cy="4411132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b="1" dirty="0"/>
              <a:t>Definition</a:t>
            </a:r>
            <a:r>
              <a:rPr lang="en-US" b="1" dirty="0" smtClean="0"/>
              <a:t>: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Technology transfer is the process of taking an invention from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its inception in a laboratory to a commercialized product</a:t>
            </a:r>
            <a:r>
              <a:rPr lang="en-US" dirty="0" smtClean="0"/>
              <a:t>.</a:t>
            </a:r>
            <a:r>
              <a:rPr lang="en-US" sz="2000" baseline="30000" dirty="0" smtClean="0"/>
              <a:t>[1]  </a:t>
            </a:r>
            <a:endParaRPr lang="en-US" sz="2000" baseline="30000" dirty="0"/>
          </a:p>
          <a:p>
            <a:pPr>
              <a:spcBef>
                <a:spcPct val="0"/>
              </a:spcBef>
              <a:buFontTx/>
              <a:buNone/>
            </a:pPr>
            <a:endParaRPr 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b="1" dirty="0"/>
              <a:t>Obstacles to Effective Technology Transfer:</a:t>
            </a:r>
            <a:r>
              <a:rPr lang="en-US" dirty="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dirty="0" smtClean="0"/>
              <a:t>	In </a:t>
            </a:r>
            <a:r>
              <a:rPr lang="en-US" dirty="0"/>
              <a:t>the traditional view, </a:t>
            </a:r>
            <a:r>
              <a:rPr lang="en-US" dirty="0" smtClean="0"/>
              <a:t>overt </a:t>
            </a:r>
            <a:r>
              <a:rPr lang="en-US" dirty="0"/>
              <a:t>commercialization is </a:t>
            </a:r>
            <a:r>
              <a:rPr lang="en-US" dirty="0" smtClean="0"/>
              <a:t>in contradiction to </a:t>
            </a:r>
            <a:r>
              <a:rPr lang="en-US" dirty="0"/>
              <a:t>the pure goal of scientific enquiry. </a:t>
            </a:r>
            <a:endParaRPr lang="en-US" dirty="0" smtClean="0"/>
          </a:p>
          <a:p>
            <a:pPr>
              <a:spcBef>
                <a:spcPct val="0"/>
              </a:spcBef>
              <a:buFontTx/>
              <a:buNone/>
            </a:pPr>
            <a:endParaRPr lang="en-US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dirty="0" smtClean="0"/>
              <a:t>	Private universities with large endowments have been concerned that engaging in commercialization may subject them to the lawsuits </a:t>
            </a:r>
            <a:endParaRPr lang="en-US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	</a:t>
            </a:r>
            <a:r>
              <a:rPr lang="en-US" sz="1200" dirty="0" smtClean="0"/>
              <a:t>[1] prof. Thomas George, University of Missouri, </a:t>
            </a:r>
            <a:r>
              <a:rPr lang="en-US" sz="1200" dirty="0" err="1" smtClean="0"/>
              <a:t>St.Louis</a:t>
            </a:r>
            <a:endParaRPr lang="en-US" sz="1200" dirty="0"/>
          </a:p>
          <a:p>
            <a:pPr>
              <a:spcBef>
                <a:spcPct val="0"/>
              </a:spcBef>
              <a:buFontTx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2988896-D88B-AB4C-872B-C0C2FD57F431}" type="datetime1">
              <a:rPr lang="en-US" smtClean="0"/>
              <a:t>5/20/14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5</a:t>
            </a:fld>
            <a:endParaRPr kumimoji="0" lang="en-US"/>
          </a:p>
        </p:txBody>
      </p:sp>
      <p:sp>
        <p:nvSpPr>
          <p:cNvPr id="7" name="Footer Placeholder 2"/>
          <p:cNvSpPr txBox="1">
            <a:spLocks/>
          </p:cNvSpPr>
          <p:nvPr/>
        </p:nvSpPr>
        <p:spPr>
          <a:xfrm>
            <a:off x="0" y="6508750"/>
            <a:ext cx="6124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759856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96913" y="697481"/>
            <a:ext cx="7467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Stages </a:t>
            </a:r>
            <a:r>
              <a:rPr lang="en-US" sz="2800" b="1" dirty="0">
                <a:solidFill>
                  <a:srgbClr val="FF0000"/>
                </a:solidFill>
              </a:rPr>
              <a:t>of Technology Transfer: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From Research Support to Economic Growth</a:t>
            </a:r>
            <a:endParaRPr lang="en-US" dirty="0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68474" y="3462338"/>
            <a:ext cx="1628775" cy="857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800" dirty="0"/>
              <a:t>Research </a:t>
            </a:r>
          </a:p>
          <a:p>
            <a:pPr algn="ctr"/>
            <a:r>
              <a:rPr lang="en-US" sz="1800" dirty="0"/>
              <a:t>Support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2446338" y="3462338"/>
            <a:ext cx="1487487" cy="857250"/>
          </a:xfrm>
          <a:prstGeom prst="rect">
            <a:avLst/>
          </a:prstGeom>
          <a:solidFill>
            <a:srgbClr val="CC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800"/>
              <a:t>Inventions </a:t>
            </a:r>
          </a:p>
          <a:p>
            <a:pPr algn="ctr"/>
            <a:r>
              <a:rPr lang="en-US" sz="1800"/>
              <a:t>Disclosure</a:t>
            </a:r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4146550" y="3462338"/>
            <a:ext cx="1276350" cy="85725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800" b="1"/>
              <a:t>Patents</a:t>
            </a:r>
            <a:endParaRPr lang="en-US" sz="2000" b="1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>
            <a:off x="4792723" y="4319588"/>
            <a:ext cx="0" cy="3889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3" name="Oval 21"/>
          <p:cNvSpPr>
            <a:spLocks noChangeArrowheads="1"/>
          </p:cNvSpPr>
          <p:nvPr/>
        </p:nvSpPr>
        <p:spPr bwMode="auto">
          <a:xfrm>
            <a:off x="4085344" y="4708525"/>
            <a:ext cx="1346200" cy="623888"/>
          </a:xfrm>
          <a:prstGeom prst="ellipse">
            <a:avLst/>
          </a:prstGeom>
          <a:solidFill>
            <a:srgbClr val="CCCC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000" dirty="0"/>
              <a:t>Licenses</a:t>
            </a:r>
          </a:p>
        </p:txBody>
      </p:sp>
      <p:sp>
        <p:nvSpPr>
          <p:cNvPr id="3095" name="Line 23"/>
          <p:cNvSpPr>
            <a:spLocks noChangeShapeType="1"/>
          </p:cNvSpPr>
          <p:nvPr/>
        </p:nvSpPr>
        <p:spPr bwMode="auto">
          <a:xfrm flipV="1">
            <a:off x="4792723" y="3071813"/>
            <a:ext cx="0" cy="390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6" name="Oval 24"/>
          <p:cNvSpPr>
            <a:spLocks noChangeArrowheads="1"/>
          </p:cNvSpPr>
          <p:nvPr/>
        </p:nvSpPr>
        <p:spPr bwMode="auto">
          <a:xfrm>
            <a:off x="4005263" y="2414246"/>
            <a:ext cx="1558925" cy="643279"/>
          </a:xfrm>
          <a:prstGeom prst="ellipse">
            <a:avLst/>
          </a:prstGeom>
          <a:solidFill>
            <a:srgbClr val="CC4ABD"/>
          </a:solidFill>
          <a:ln w="9525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bevelT prst="angle"/>
            <a:contourClr>
              <a:schemeClr val="accent5">
                <a:lumMod val="60000"/>
                <a:lumOff val="40000"/>
              </a:schemeClr>
            </a:contourClr>
          </a:sp3d>
        </p:spPr>
        <p:txBody>
          <a:bodyPr wrap="none" anchor="ctr"/>
          <a:lstStyle/>
          <a:p>
            <a:pPr algn="ctr"/>
            <a:r>
              <a:rPr lang="en-US" sz="2000" b="1" dirty="0"/>
              <a:t>Startups</a:t>
            </a:r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5564188" y="3540125"/>
            <a:ext cx="1841500" cy="779463"/>
          </a:xfrm>
          <a:prstGeom prst="rect">
            <a:avLst/>
          </a:prstGeom>
          <a:solidFill>
            <a:srgbClr val="6559E8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  <a:scene3d>
            <a:camera prst="orthographicFront"/>
            <a:lightRig rig="threePt" dir="t"/>
          </a:scene3d>
          <a:sp3d>
            <a:bevelT w="114300" prst="artDeco"/>
            <a:bevelB w="114300" prst="artDeco"/>
          </a:sp3d>
        </p:spPr>
        <p:txBody>
          <a:bodyPr wrap="none" anchor="ctr"/>
          <a:lstStyle/>
          <a:p>
            <a:pPr algn="ctr"/>
            <a:r>
              <a:rPr lang="en-US" sz="1800" dirty="0"/>
              <a:t>New Products</a:t>
            </a:r>
          </a:p>
          <a:p>
            <a:pPr algn="ctr"/>
            <a:r>
              <a:rPr lang="en-US" sz="1400" dirty="0"/>
              <a:t>Higher Standard of living</a:t>
            </a:r>
          </a:p>
        </p:txBody>
      </p:sp>
      <p:sp>
        <p:nvSpPr>
          <p:cNvPr id="3103" name="Line 31"/>
          <p:cNvSpPr>
            <a:spLocks noChangeShapeType="1"/>
          </p:cNvSpPr>
          <p:nvPr/>
        </p:nvSpPr>
        <p:spPr bwMode="auto">
          <a:xfrm>
            <a:off x="5564187" y="2749550"/>
            <a:ext cx="1254485" cy="7905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3104" name="Line 32"/>
          <p:cNvSpPr>
            <a:spLocks noChangeShapeType="1"/>
          </p:cNvSpPr>
          <p:nvPr/>
        </p:nvSpPr>
        <p:spPr bwMode="auto">
          <a:xfrm flipV="1">
            <a:off x="5431545" y="4319588"/>
            <a:ext cx="1387127" cy="701673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7618413" y="3540125"/>
            <a:ext cx="992187" cy="7794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800" b="1" dirty="0"/>
              <a:t>Economic </a:t>
            </a:r>
          </a:p>
          <a:p>
            <a:pPr algn="ctr"/>
            <a:r>
              <a:rPr lang="en-US" sz="1800" b="1" dirty="0"/>
              <a:t>Growth</a:t>
            </a:r>
          </a:p>
        </p:txBody>
      </p:sp>
      <p:sp>
        <p:nvSpPr>
          <p:cNvPr id="3114" name="Oval 42"/>
          <p:cNvSpPr>
            <a:spLocks noChangeArrowheads="1"/>
          </p:cNvSpPr>
          <p:nvPr/>
        </p:nvSpPr>
        <p:spPr bwMode="auto">
          <a:xfrm>
            <a:off x="7405688" y="2168795"/>
            <a:ext cx="1489075" cy="779462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800" dirty="0"/>
              <a:t>More in Tax </a:t>
            </a:r>
          </a:p>
          <a:p>
            <a:pPr algn="ctr"/>
            <a:r>
              <a:rPr lang="en-US" sz="1800" dirty="0"/>
              <a:t>Revenues</a:t>
            </a:r>
          </a:p>
        </p:txBody>
      </p:sp>
      <p:sp>
        <p:nvSpPr>
          <p:cNvPr id="3116" name="Line 44"/>
          <p:cNvSpPr>
            <a:spLocks noChangeShapeType="1"/>
          </p:cNvSpPr>
          <p:nvPr/>
        </p:nvSpPr>
        <p:spPr bwMode="auto">
          <a:xfrm>
            <a:off x="2047891" y="3929063"/>
            <a:ext cx="39844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18" name="Line 46"/>
          <p:cNvSpPr>
            <a:spLocks noChangeShapeType="1"/>
          </p:cNvSpPr>
          <p:nvPr/>
        </p:nvSpPr>
        <p:spPr bwMode="auto">
          <a:xfrm>
            <a:off x="3933825" y="3929063"/>
            <a:ext cx="212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auto">
          <a:xfrm>
            <a:off x="7405688" y="3929063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auto">
          <a:xfrm flipV="1">
            <a:off x="8164513" y="2994025"/>
            <a:ext cx="0" cy="546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4" name="Line 52"/>
          <p:cNvSpPr>
            <a:spLocks noChangeShapeType="1"/>
          </p:cNvSpPr>
          <p:nvPr/>
        </p:nvSpPr>
        <p:spPr bwMode="auto">
          <a:xfrm>
            <a:off x="8164513" y="4319589"/>
            <a:ext cx="0" cy="49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7" name="Oval 55"/>
          <p:cNvSpPr>
            <a:spLocks noChangeArrowheads="1"/>
          </p:cNvSpPr>
          <p:nvPr/>
        </p:nvSpPr>
        <p:spPr bwMode="auto">
          <a:xfrm>
            <a:off x="454900" y="2414246"/>
            <a:ext cx="1249766" cy="57978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600" dirty="0"/>
              <a:t>State</a:t>
            </a:r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auto">
          <a:xfrm flipH="1">
            <a:off x="1082862" y="3057525"/>
            <a:ext cx="0" cy="404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33" name="Oval 61"/>
          <p:cNvSpPr>
            <a:spLocks noChangeArrowheads="1"/>
          </p:cNvSpPr>
          <p:nvPr/>
        </p:nvSpPr>
        <p:spPr bwMode="auto">
          <a:xfrm>
            <a:off x="268473" y="4708526"/>
            <a:ext cx="1127295" cy="546894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600" b="1" dirty="0"/>
              <a:t>Corporate</a:t>
            </a:r>
          </a:p>
        </p:txBody>
      </p:sp>
      <p:sp>
        <p:nvSpPr>
          <p:cNvPr id="3137" name="Oval 65"/>
          <p:cNvSpPr>
            <a:spLocks noChangeArrowheads="1"/>
          </p:cNvSpPr>
          <p:nvPr/>
        </p:nvSpPr>
        <p:spPr bwMode="auto">
          <a:xfrm>
            <a:off x="1294791" y="4920025"/>
            <a:ext cx="2285021" cy="1212843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 sz="1600" b="1" dirty="0" smtClean="0"/>
          </a:p>
          <a:p>
            <a:r>
              <a:rPr lang="en-US" sz="1600" b="1" dirty="0" smtClean="0"/>
              <a:t>Endowment:</a:t>
            </a:r>
          </a:p>
          <a:p>
            <a:pPr marL="171450" indent="-171450">
              <a:buFont typeface="Arial"/>
              <a:buChar char="•"/>
            </a:pPr>
            <a:r>
              <a:rPr lang="en-US" sz="1200" b="1" dirty="0" smtClean="0"/>
              <a:t>Donation</a:t>
            </a:r>
          </a:p>
          <a:p>
            <a:pPr marL="171450" indent="-171450">
              <a:buFont typeface="Arial"/>
              <a:buChar char="•"/>
            </a:pPr>
            <a:r>
              <a:rPr lang="en-US" sz="1200" b="1" dirty="0" smtClean="0"/>
              <a:t>Grant</a:t>
            </a:r>
          </a:p>
          <a:p>
            <a:pPr marL="171450" indent="-171450">
              <a:buFont typeface="Arial"/>
              <a:buChar char="•"/>
            </a:pPr>
            <a:r>
              <a:rPr lang="en-US" sz="1200" b="1" dirty="0" smtClean="0"/>
              <a:t>Gift</a:t>
            </a:r>
          </a:p>
          <a:p>
            <a:pPr marL="171450" indent="-171450">
              <a:buFont typeface="Arial"/>
              <a:buChar char="•"/>
            </a:pPr>
            <a:r>
              <a:rPr lang="en-US" sz="1200" b="1" dirty="0" smtClean="0"/>
              <a:t>Award</a:t>
            </a:r>
          </a:p>
          <a:p>
            <a:pPr marL="171450" indent="-171450">
              <a:buFont typeface="Arial"/>
              <a:buChar char="•"/>
            </a:pPr>
            <a:endParaRPr lang="en-US" sz="1000" b="1" dirty="0" smtClean="0"/>
          </a:p>
          <a:p>
            <a:pPr marL="285750" indent="-285750">
              <a:buFontTx/>
              <a:buChar char="-"/>
            </a:pPr>
            <a:endParaRPr lang="en-US" sz="1600" b="1" dirty="0"/>
          </a:p>
        </p:txBody>
      </p:sp>
      <p:sp>
        <p:nvSpPr>
          <p:cNvPr id="3139" name="Line 67"/>
          <p:cNvSpPr>
            <a:spLocks noChangeShapeType="1"/>
          </p:cNvSpPr>
          <p:nvPr/>
        </p:nvSpPr>
        <p:spPr bwMode="auto">
          <a:xfrm flipV="1">
            <a:off x="837051" y="4319586"/>
            <a:ext cx="0" cy="3889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0" name="Line 68"/>
          <p:cNvSpPr>
            <a:spLocks noChangeShapeType="1"/>
          </p:cNvSpPr>
          <p:nvPr/>
        </p:nvSpPr>
        <p:spPr bwMode="auto">
          <a:xfrm flipH="1" flipV="1">
            <a:off x="1704665" y="4319587"/>
            <a:ext cx="0" cy="70167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1" name="Oval 69"/>
          <p:cNvSpPr>
            <a:spLocks noChangeArrowheads="1"/>
          </p:cNvSpPr>
          <p:nvPr/>
        </p:nvSpPr>
        <p:spPr bwMode="auto">
          <a:xfrm>
            <a:off x="7467547" y="4812788"/>
            <a:ext cx="1276350" cy="623887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sz="1800" dirty="0"/>
              <a:t>New Jobs</a:t>
            </a:r>
          </a:p>
        </p:txBody>
      </p:sp>
      <p:sp>
        <p:nvSpPr>
          <p:cNvPr id="3142" name="Line 70"/>
          <p:cNvSpPr>
            <a:spLocks noChangeShapeType="1"/>
          </p:cNvSpPr>
          <p:nvPr/>
        </p:nvSpPr>
        <p:spPr bwMode="auto">
          <a:xfrm flipV="1">
            <a:off x="8164513" y="1798127"/>
            <a:ext cx="0" cy="37066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3" name="Line 71"/>
          <p:cNvSpPr>
            <a:spLocks noChangeShapeType="1"/>
          </p:cNvSpPr>
          <p:nvPr/>
        </p:nvSpPr>
        <p:spPr bwMode="auto">
          <a:xfrm flipH="1">
            <a:off x="1066800" y="1798128"/>
            <a:ext cx="70977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44" name="Line 72"/>
          <p:cNvSpPr>
            <a:spLocks noChangeShapeType="1"/>
          </p:cNvSpPr>
          <p:nvPr/>
        </p:nvSpPr>
        <p:spPr bwMode="auto">
          <a:xfrm flipH="1">
            <a:off x="1066800" y="1798128"/>
            <a:ext cx="0" cy="6161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Left Arrow 1"/>
          <p:cNvSpPr/>
          <p:nvPr/>
        </p:nvSpPr>
        <p:spPr>
          <a:xfrm flipV="1">
            <a:off x="4287838" y="1720880"/>
            <a:ext cx="1135062" cy="154496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21A4B9A-3D7A-AB45-BC94-19A02D87F15D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6</a:t>
            </a:fld>
            <a:endParaRPr kumimoji="0" lang="en-US"/>
          </a:p>
        </p:txBody>
      </p:sp>
      <p:sp>
        <p:nvSpPr>
          <p:cNvPr id="3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127508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/>
              <a:t>Types of “Centers and Parks”</a:t>
            </a:r>
          </a:p>
        </p:txBody>
      </p:sp>
      <p:sp>
        <p:nvSpPr>
          <p:cNvPr id="163844" name="Oval 4"/>
          <p:cNvSpPr>
            <a:spLocks noChangeArrowheads="1"/>
          </p:cNvSpPr>
          <p:nvPr/>
        </p:nvSpPr>
        <p:spPr bwMode="auto">
          <a:xfrm>
            <a:off x="570639" y="2280809"/>
            <a:ext cx="2665413" cy="1439863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Start up Centers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/>
                <a:cs typeface="Arial"/>
              </a:rPr>
              <a:t>(Academic spin offs)</a:t>
            </a:r>
          </a:p>
        </p:txBody>
      </p:sp>
      <p:sp>
        <p:nvSpPr>
          <p:cNvPr id="163845" name="Oval 5"/>
          <p:cNvSpPr>
            <a:spLocks noChangeArrowheads="1"/>
          </p:cNvSpPr>
          <p:nvPr/>
        </p:nvSpPr>
        <p:spPr bwMode="auto">
          <a:xfrm>
            <a:off x="2703255" y="4870022"/>
            <a:ext cx="2665412" cy="1439863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Eurostile" charset="0"/>
              </a:rPr>
              <a:t>Technology Centers/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Eurostile" charset="0"/>
              </a:rPr>
              <a:t>“</a:t>
            </a:r>
            <a:r>
              <a:rPr lang="en-US" b="1" dirty="0" err="1">
                <a:solidFill>
                  <a:schemeClr val="bg1"/>
                </a:solidFill>
                <a:latin typeface="Eurostile" charset="0"/>
              </a:rPr>
              <a:t>Impuls</a:t>
            </a:r>
            <a:r>
              <a:rPr lang="en-US" b="1" dirty="0">
                <a:solidFill>
                  <a:schemeClr val="bg1"/>
                </a:solidFill>
                <a:latin typeface="Eurostile" charset="0"/>
              </a:rPr>
              <a:t>”- Centers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Eurostile" charset="0"/>
              </a:rPr>
              <a:t>(growing technology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Eurostile" charset="0"/>
              </a:rPr>
              <a:t>companies)</a:t>
            </a:r>
          </a:p>
        </p:txBody>
      </p:sp>
      <p:sp>
        <p:nvSpPr>
          <p:cNvPr id="163846" name="Oval 6"/>
          <p:cNvSpPr>
            <a:spLocks noChangeArrowheads="1"/>
          </p:cNvSpPr>
          <p:nvPr/>
        </p:nvSpPr>
        <p:spPr bwMode="auto">
          <a:xfrm>
            <a:off x="5524623" y="2280809"/>
            <a:ext cx="2665412" cy="1439863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Eurostile" charset="0"/>
              </a:rPr>
              <a:t>Competence Centers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Eurostile" charset="0"/>
              </a:rPr>
              <a:t>(R&amp;D Cooperation,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Eurostile" charset="0"/>
              </a:rPr>
              <a:t>Technology Transfer)</a:t>
            </a:r>
          </a:p>
        </p:txBody>
      </p:sp>
      <p:cxnSp>
        <p:nvCxnSpPr>
          <p:cNvPr id="163850" name="AutoShape 10"/>
          <p:cNvCxnSpPr>
            <a:cxnSpLocks noChangeShapeType="1"/>
          </p:cNvCxnSpPr>
          <p:nvPr/>
        </p:nvCxnSpPr>
        <p:spPr bwMode="auto">
          <a:xfrm>
            <a:off x="2436143" y="3590424"/>
            <a:ext cx="1599818" cy="1232187"/>
          </a:xfrm>
          <a:prstGeom prst="straightConnector1">
            <a:avLst/>
          </a:prstGeom>
          <a:ln>
            <a:headEnd/>
            <a:tailEnd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3851" name="AutoShape 11"/>
          <p:cNvCxnSpPr>
            <a:cxnSpLocks noChangeShapeType="1"/>
            <a:stCxn id="163844" idx="6"/>
          </p:cNvCxnSpPr>
          <p:nvPr/>
        </p:nvCxnSpPr>
        <p:spPr bwMode="auto">
          <a:xfrm>
            <a:off x="3236052" y="3000741"/>
            <a:ext cx="2288571" cy="0"/>
          </a:xfrm>
          <a:prstGeom prst="straightConnector1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3852" name="AutoShape 12"/>
          <p:cNvCxnSpPr>
            <a:cxnSpLocks noChangeShapeType="1"/>
            <a:stCxn id="163846" idx="3"/>
          </p:cNvCxnSpPr>
          <p:nvPr/>
        </p:nvCxnSpPr>
        <p:spPr bwMode="auto">
          <a:xfrm flipH="1">
            <a:off x="4036030" y="3509809"/>
            <a:ext cx="1878934" cy="1312802"/>
          </a:xfrm>
          <a:prstGeom prst="straightConnector1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87F440F6-85ED-FB4E-8F0D-2EE63AD9EEA0}" type="datetime1">
              <a:rPr lang="en-US" smtClean="0"/>
              <a:t>5/20/14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7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714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183" name="Line 15"/>
          <p:cNvSpPr>
            <a:spLocks noChangeShapeType="1"/>
          </p:cNvSpPr>
          <p:nvPr/>
        </p:nvSpPr>
        <p:spPr bwMode="auto">
          <a:xfrm>
            <a:off x="1201738" y="2017713"/>
            <a:ext cx="0" cy="4003675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84" name="Line 16"/>
          <p:cNvSpPr>
            <a:spLocks noChangeShapeType="1"/>
          </p:cNvSpPr>
          <p:nvPr/>
        </p:nvSpPr>
        <p:spPr bwMode="auto">
          <a:xfrm>
            <a:off x="2555875" y="2017713"/>
            <a:ext cx="0" cy="4003675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85" name="Line 17"/>
          <p:cNvSpPr>
            <a:spLocks noChangeShapeType="1"/>
          </p:cNvSpPr>
          <p:nvPr/>
        </p:nvSpPr>
        <p:spPr bwMode="auto">
          <a:xfrm>
            <a:off x="3922713" y="2017713"/>
            <a:ext cx="0" cy="4003675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86" name="Line 18"/>
          <p:cNvSpPr>
            <a:spLocks noChangeShapeType="1"/>
          </p:cNvSpPr>
          <p:nvPr/>
        </p:nvSpPr>
        <p:spPr bwMode="auto">
          <a:xfrm flipH="1">
            <a:off x="5291138" y="2017713"/>
            <a:ext cx="14287" cy="4003675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87" name="Line 19"/>
          <p:cNvSpPr>
            <a:spLocks noChangeShapeType="1"/>
          </p:cNvSpPr>
          <p:nvPr/>
        </p:nvSpPr>
        <p:spPr bwMode="auto">
          <a:xfrm>
            <a:off x="6659563" y="2017713"/>
            <a:ext cx="0" cy="4003675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88" name="Line 20"/>
          <p:cNvSpPr>
            <a:spLocks noChangeShapeType="1"/>
          </p:cNvSpPr>
          <p:nvPr/>
        </p:nvSpPr>
        <p:spPr bwMode="auto">
          <a:xfrm>
            <a:off x="7954963" y="2017713"/>
            <a:ext cx="0" cy="4003675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18357" y="677333"/>
            <a:ext cx="7772400" cy="736600"/>
          </a:xfrm>
        </p:spPr>
        <p:txBody>
          <a:bodyPr>
            <a:noAutofit/>
          </a:bodyPr>
          <a:lstStyle/>
          <a:p>
            <a:pPr algn="r"/>
            <a:r>
              <a:rPr lang="en-GB" sz="2000" dirty="0" smtClean="0">
                <a:solidFill>
                  <a:schemeClr val="bg1">
                    <a:lumMod val="95000"/>
                  </a:schemeClr>
                </a:solidFill>
              </a:rPr>
              <a:t>FACULTY OF MECHANICAL ENGINEERING </a:t>
            </a:r>
            <a:br>
              <a:rPr lang="en-GB" sz="20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sz="2000" dirty="0" smtClean="0">
                <a:solidFill>
                  <a:schemeClr val="bg1">
                    <a:lumMod val="95000"/>
                  </a:schemeClr>
                </a:solidFill>
              </a:rPr>
              <a:t>Activities in the past 5 years 2008-2013</a:t>
            </a:r>
            <a:endParaRPr lang="de-DE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87171" name="Line 3"/>
          <p:cNvSpPr>
            <a:spLocks noChangeShapeType="1"/>
          </p:cNvSpPr>
          <p:nvPr/>
        </p:nvSpPr>
        <p:spPr bwMode="auto">
          <a:xfrm>
            <a:off x="1201738" y="1773238"/>
            <a:ext cx="72580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72" name="Line 4"/>
          <p:cNvSpPr>
            <a:spLocks noChangeShapeType="1"/>
          </p:cNvSpPr>
          <p:nvPr/>
        </p:nvSpPr>
        <p:spPr bwMode="auto">
          <a:xfrm>
            <a:off x="1201738" y="1773238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73" name="Line 5"/>
          <p:cNvSpPr>
            <a:spLocks noChangeShapeType="1"/>
          </p:cNvSpPr>
          <p:nvPr/>
        </p:nvSpPr>
        <p:spPr bwMode="auto">
          <a:xfrm>
            <a:off x="2555875" y="1773238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74" name="Line 6"/>
          <p:cNvSpPr>
            <a:spLocks noChangeShapeType="1"/>
          </p:cNvSpPr>
          <p:nvPr/>
        </p:nvSpPr>
        <p:spPr bwMode="auto">
          <a:xfrm>
            <a:off x="3922713" y="1773238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75" name="Line 7"/>
          <p:cNvSpPr>
            <a:spLocks noChangeShapeType="1"/>
          </p:cNvSpPr>
          <p:nvPr/>
        </p:nvSpPr>
        <p:spPr bwMode="auto">
          <a:xfrm>
            <a:off x="5291138" y="1773238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76" name="Line 8"/>
          <p:cNvSpPr>
            <a:spLocks noChangeShapeType="1"/>
          </p:cNvSpPr>
          <p:nvPr/>
        </p:nvSpPr>
        <p:spPr bwMode="auto">
          <a:xfrm>
            <a:off x="7954963" y="1773238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77" name="Line 9"/>
          <p:cNvSpPr>
            <a:spLocks noChangeShapeType="1"/>
          </p:cNvSpPr>
          <p:nvPr/>
        </p:nvSpPr>
        <p:spPr bwMode="auto">
          <a:xfrm>
            <a:off x="6659563" y="1773238"/>
            <a:ext cx="0" cy="71437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87178" name="Text Box 10"/>
          <p:cNvSpPr txBox="1">
            <a:spLocks noChangeArrowheads="1"/>
          </p:cNvSpPr>
          <p:nvPr/>
        </p:nvSpPr>
        <p:spPr bwMode="auto">
          <a:xfrm>
            <a:off x="1201738" y="1773238"/>
            <a:ext cx="13541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200" b="1">
                <a:latin typeface="Tahoma" charset="0"/>
              </a:rPr>
              <a:t>2008</a:t>
            </a:r>
          </a:p>
        </p:txBody>
      </p:sp>
      <p:sp>
        <p:nvSpPr>
          <p:cNvPr id="1287179" name="Text Box 11"/>
          <p:cNvSpPr txBox="1">
            <a:spLocks noChangeArrowheads="1"/>
          </p:cNvSpPr>
          <p:nvPr/>
        </p:nvSpPr>
        <p:spPr bwMode="auto">
          <a:xfrm>
            <a:off x="2555875" y="1773238"/>
            <a:ext cx="13541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200" b="1">
                <a:latin typeface="Tahoma" charset="0"/>
              </a:rPr>
              <a:t>2009</a:t>
            </a:r>
          </a:p>
        </p:txBody>
      </p:sp>
      <p:sp>
        <p:nvSpPr>
          <p:cNvPr id="1287180" name="Text Box 12"/>
          <p:cNvSpPr txBox="1">
            <a:spLocks noChangeArrowheads="1"/>
          </p:cNvSpPr>
          <p:nvPr/>
        </p:nvSpPr>
        <p:spPr bwMode="auto">
          <a:xfrm>
            <a:off x="3937000" y="1773238"/>
            <a:ext cx="13541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200" b="1">
                <a:latin typeface="Tahoma" charset="0"/>
              </a:rPr>
              <a:t>2010</a:t>
            </a:r>
          </a:p>
        </p:txBody>
      </p:sp>
      <p:sp>
        <p:nvSpPr>
          <p:cNvPr id="1287181" name="Text Box 13"/>
          <p:cNvSpPr txBox="1">
            <a:spLocks noChangeArrowheads="1"/>
          </p:cNvSpPr>
          <p:nvPr/>
        </p:nvSpPr>
        <p:spPr bwMode="auto">
          <a:xfrm>
            <a:off x="5305425" y="1773238"/>
            <a:ext cx="13541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200" b="1">
                <a:latin typeface="Tahoma" charset="0"/>
              </a:rPr>
              <a:t>2011</a:t>
            </a:r>
          </a:p>
        </p:txBody>
      </p:sp>
      <p:sp>
        <p:nvSpPr>
          <p:cNvPr id="1287182" name="Text Box 14"/>
          <p:cNvSpPr txBox="1">
            <a:spLocks noChangeArrowheads="1"/>
          </p:cNvSpPr>
          <p:nvPr/>
        </p:nvSpPr>
        <p:spPr bwMode="auto">
          <a:xfrm>
            <a:off x="6659563" y="1773238"/>
            <a:ext cx="13541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1200" b="1">
                <a:latin typeface="Tahoma" charset="0"/>
              </a:rPr>
              <a:t>2012</a:t>
            </a:r>
          </a:p>
        </p:txBody>
      </p:sp>
      <p:sp>
        <p:nvSpPr>
          <p:cNvPr id="1287189" name="AutoShape 21"/>
          <p:cNvSpPr>
            <a:spLocks noChangeArrowheads="1"/>
          </p:cNvSpPr>
          <p:nvPr/>
        </p:nvSpPr>
        <p:spPr bwMode="auto">
          <a:xfrm>
            <a:off x="1201738" y="2205038"/>
            <a:ext cx="7258050" cy="360362"/>
          </a:xfrm>
          <a:prstGeom prst="homePlate">
            <a:avLst>
              <a:gd name="adj" fmla="val 61915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de-DE" sz="1200" b="1" dirty="0">
                <a:latin typeface="Tahoma" charset="0"/>
              </a:rPr>
              <a:t>Start-</a:t>
            </a:r>
            <a:r>
              <a:rPr lang="de-DE" sz="1200" b="1" dirty="0" err="1">
                <a:latin typeface="Tahoma" charset="0"/>
              </a:rPr>
              <a:t>up</a:t>
            </a:r>
            <a:r>
              <a:rPr lang="de-DE" sz="1200" b="1" dirty="0">
                <a:latin typeface="Tahoma" charset="0"/>
              </a:rPr>
              <a:t> </a:t>
            </a:r>
            <a:r>
              <a:rPr lang="de-DE" sz="1200" b="1" dirty="0" err="1">
                <a:latin typeface="Tahoma" charset="0"/>
              </a:rPr>
              <a:t>centre</a:t>
            </a:r>
            <a:endParaRPr lang="de-DE" sz="1200" b="1" dirty="0">
              <a:latin typeface="Tahoma" charset="0"/>
            </a:endParaRPr>
          </a:p>
        </p:txBody>
      </p:sp>
      <p:sp>
        <p:nvSpPr>
          <p:cNvPr id="1287190" name="AutoShape 22"/>
          <p:cNvSpPr>
            <a:spLocks noChangeArrowheads="1"/>
          </p:cNvSpPr>
          <p:nvPr/>
        </p:nvSpPr>
        <p:spPr bwMode="auto">
          <a:xfrm>
            <a:off x="2541586" y="3675345"/>
            <a:ext cx="5903913" cy="360363"/>
          </a:xfrm>
          <a:prstGeom prst="homePlate">
            <a:avLst>
              <a:gd name="adj" fmla="val 66334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de-DE" sz="1200" b="1" dirty="0" err="1">
                <a:latin typeface="Tahoma" charset="0"/>
              </a:rPr>
              <a:t>Career</a:t>
            </a:r>
            <a:r>
              <a:rPr lang="de-DE" sz="1200" b="1" dirty="0">
                <a:latin typeface="Tahoma" charset="0"/>
              </a:rPr>
              <a:t> </a:t>
            </a:r>
            <a:r>
              <a:rPr lang="de-DE" sz="1200" b="1" dirty="0" err="1">
                <a:latin typeface="Tahoma" charset="0"/>
              </a:rPr>
              <a:t>centre</a:t>
            </a:r>
            <a:endParaRPr lang="de-DE" sz="1200" b="1" dirty="0">
              <a:latin typeface="Tahoma" charset="0"/>
            </a:endParaRPr>
          </a:p>
        </p:txBody>
      </p:sp>
      <p:sp>
        <p:nvSpPr>
          <p:cNvPr id="1287191" name="AutoShape 23"/>
          <p:cNvSpPr>
            <a:spLocks noChangeArrowheads="1"/>
          </p:cNvSpPr>
          <p:nvPr/>
        </p:nvSpPr>
        <p:spPr bwMode="auto">
          <a:xfrm>
            <a:off x="1201738" y="2679699"/>
            <a:ext cx="7258050" cy="360363"/>
          </a:xfrm>
          <a:prstGeom prst="homePlate">
            <a:avLst>
              <a:gd name="adj" fmla="val 70912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de-DE" sz="1200" b="1" dirty="0">
                <a:latin typeface="Tahoma" charset="0"/>
              </a:rPr>
              <a:t>Training </a:t>
            </a:r>
            <a:r>
              <a:rPr lang="de-DE" sz="1200" b="1" dirty="0" smtClean="0">
                <a:latin typeface="Tahoma" charset="0"/>
              </a:rPr>
              <a:t>Center</a:t>
            </a:r>
            <a:endParaRPr lang="de-DE" sz="1200" b="1" dirty="0">
              <a:latin typeface="Tahoma" charset="0"/>
            </a:endParaRPr>
          </a:p>
        </p:txBody>
      </p:sp>
      <p:sp>
        <p:nvSpPr>
          <p:cNvPr id="1287192" name="AutoShape 24"/>
          <p:cNvSpPr>
            <a:spLocks noChangeArrowheads="1"/>
          </p:cNvSpPr>
          <p:nvPr/>
        </p:nvSpPr>
        <p:spPr bwMode="auto">
          <a:xfrm>
            <a:off x="1201738" y="3164681"/>
            <a:ext cx="7272338" cy="334962"/>
          </a:xfrm>
          <a:prstGeom prst="homePlate">
            <a:avLst>
              <a:gd name="adj" fmla="val 67646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de-DE" sz="1200" b="1">
                <a:latin typeface="Tahoma" charset="0"/>
              </a:rPr>
              <a:t>Centre for international relations</a:t>
            </a:r>
          </a:p>
        </p:txBody>
      </p:sp>
      <p:sp>
        <p:nvSpPr>
          <p:cNvPr id="1287193" name="AutoShape 25"/>
          <p:cNvSpPr>
            <a:spLocks noChangeArrowheads="1"/>
          </p:cNvSpPr>
          <p:nvPr/>
        </p:nvSpPr>
        <p:spPr bwMode="auto">
          <a:xfrm>
            <a:off x="7239001" y="5841207"/>
            <a:ext cx="1351756" cy="360362"/>
          </a:xfrm>
          <a:prstGeom prst="homePlate">
            <a:avLst>
              <a:gd name="adj" fmla="val 63873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de-DE" sz="1200" b="1" dirty="0">
                <a:latin typeface="Tahoma" charset="0"/>
              </a:rPr>
              <a:t>Technology park</a:t>
            </a:r>
          </a:p>
        </p:txBody>
      </p:sp>
      <p:sp>
        <p:nvSpPr>
          <p:cNvPr id="1287194" name="AutoShape 26"/>
          <p:cNvSpPr>
            <a:spLocks noChangeArrowheads="1"/>
          </p:cNvSpPr>
          <p:nvPr/>
        </p:nvSpPr>
        <p:spPr bwMode="auto">
          <a:xfrm>
            <a:off x="524933" y="5380831"/>
            <a:ext cx="7934855" cy="360363"/>
          </a:xfrm>
          <a:prstGeom prst="homePlate">
            <a:avLst>
              <a:gd name="adj" fmla="val 60183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de-DE" sz="1200" b="1" dirty="0" smtClean="0">
                <a:latin typeface="Tahoma" charset="0"/>
              </a:rPr>
              <a:t>CIRKO - TT Center,</a:t>
            </a:r>
          </a:p>
          <a:p>
            <a:r>
              <a:rPr lang="de-DE" sz="1200" b="1" dirty="0" smtClean="0">
                <a:latin typeface="Tahoma" charset="0"/>
              </a:rPr>
              <a:t> </a:t>
            </a:r>
            <a:r>
              <a:rPr lang="de-DE" sz="1200" b="1" dirty="0" err="1" smtClean="0">
                <a:latin typeface="Tahoma" charset="0"/>
              </a:rPr>
              <a:t>established</a:t>
            </a:r>
            <a:r>
              <a:rPr lang="de-DE" sz="1200" b="1" dirty="0" smtClean="0">
                <a:latin typeface="Tahoma" charset="0"/>
              </a:rPr>
              <a:t> 2005 in </a:t>
            </a:r>
            <a:r>
              <a:rPr lang="de-DE" sz="1200" b="1" dirty="0" err="1" smtClean="0">
                <a:latin typeface="Tahoma" charset="0"/>
              </a:rPr>
              <a:t>cooperation</a:t>
            </a:r>
            <a:r>
              <a:rPr lang="de-DE" sz="1200" b="1" dirty="0" smtClean="0">
                <a:latin typeface="Tahoma" charset="0"/>
              </a:rPr>
              <a:t> </a:t>
            </a:r>
            <a:r>
              <a:rPr lang="de-DE" sz="1200" b="1" dirty="0" err="1" smtClean="0">
                <a:latin typeface="Tahoma" charset="0"/>
              </a:rPr>
              <a:t>with</a:t>
            </a:r>
            <a:r>
              <a:rPr lang="de-DE" sz="1200" b="1" dirty="0" smtClean="0">
                <a:latin typeface="Tahoma" charset="0"/>
              </a:rPr>
              <a:t> GTZ </a:t>
            </a:r>
            <a:r>
              <a:rPr lang="de-DE" sz="1200" b="1" dirty="0" err="1" smtClean="0">
                <a:latin typeface="Tahoma" charset="0"/>
              </a:rPr>
              <a:t>and</a:t>
            </a:r>
            <a:r>
              <a:rPr lang="de-DE" sz="1200" b="1" dirty="0" smtClean="0">
                <a:latin typeface="Tahoma" charset="0"/>
              </a:rPr>
              <a:t> USAID  </a:t>
            </a:r>
            <a:endParaRPr lang="de-DE" sz="1200" b="1" dirty="0">
              <a:latin typeface="Tahoma" charset="0"/>
            </a:endParaRPr>
          </a:p>
        </p:txBody>
      </p:sp>
      <p:sp>
        <p:nvSpPr>
          <p:cNvPr id="1287195" name="AutoShape 27"/>
          <p:cNvSpPr>
            <a:spLocks noChangeArrowheads="1"/>
          </p:cNvSpPr>
          <p:nvPr/>
        </p:nvSpPr>
        <p:spPr bwMode="auto">
          <a:xfrm>
            <a:off x="6659563" y="4770962"/>
            <a:ext cx="1771650" cy="360363"/>
          </a:xfrm>
          <a:prstGeom prst="homePlate">
            <a:avLst>
              <a:gd name="adj" fmla="val 5974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de-DE" sz="1200" b="1">
                <a:latin typeface="Tahoma" charset="0"/>
              </a:rPr>
              <a:t>Competence centres</a:t>
            </a:r>
          </a:p>
        </p:txBody>
      </p:sp>
      <p:pic>
        <p:nvPicPr>
          <p:cNvPr id="31" name="Picture 30" descr="LOGOMFSVersion1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2" y="3675345"/>
            <a:ext cx="1131446" cy="412994"/>
          </a:xfrm>
          <a:prstGeom prst="rect">
            <a:avLst/>
          </a:prstGeom>
        </p:spPr>
      </p:pic>
      <p:sp>
        <p:nvSpPr>
          <p:cNvPr id="32" name="AutoShape 24"/>
          <p:cNvSpPr>
            <a:spLocks noChangeArrowheads="1"/>
          </p:cNvSpPr>
          <p:nvPr/>
        </p:nvSpPr>
        <p:spPr bwMode="auto">
          <a:xfrm>
            <a:off x="2437341" y="4440229"/>
            <a:ext cx="4222222" cy="334962"/>
          </a:xfrm>
          <a:prstGeom prst="homePlate">
            <a:avLst>
              <a:gd name="adj" fmla="val 67646"/>
            </a:avLst>
          </a:prstGeom>
          <a:solidFill>
            <a:schemeClr val="accent5">
              <a:lumMod val="60000"/>
              <a:lumOff val="40000"/>
              <a:alpha val="3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GB" sz="1200" b="1" dirty="0" smtClean="0">
                <a:solidFill>
                  <a:srgbClr val="0C0C0C"/>
                </a:solidFill>
                <a:latin typeface="Arial"/>
                <a:cs typeface="Arial"/>
              </a:rPr>
              <a:t>Tempus IV Grant: </a:t>
            </a:r>
            <a:endParaRPr lang="en-US" sz="1200" dirty="0" smtClean="0">
              <a:solidFill>
                <a:srgbClr val="0C0C0C"/>
              </a:solidFill>
              <a:latin typeface="Arial"/>
              <a:cs typeface="Arial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n-GB" sz="1200" dirty="0" smtClean="0">
                <a:solidFill>
                  <a:srgbClr val="0C0C0C"/>
                </a:solidFill>
                <a:latin typeface="Arial"/>
                <a:cs typeface="Arial"/>
              </a:rPr>
              <a:t>€ 649,153.-</a:t>
            </a:r>
            <a:endParaRPr lang="en-US" sz="1200" dirty="0">
              <a:solidFill>
                <a:srgbClr val="0C0C0C"/>
              </a:solidFill>
              <a:latin typeface="Arial"/>
              <a:cs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48666" y="4440770"/>
            <a:ext cx="2082800" cy="34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GB" sz="1000" b="1" dirty="0">
                <a:solidFill>
                  <a:srgbClr val="0C0C0C"/>
                </a:solidFill>
                <a:latin typeface="Arial"/>
                <a:cs typeface="Arial"/>
              </a:rPr>
              <a:t>Duration:</a:t>
            </a:r>
            <a:endParaRPr lang="en-US" sz="1000" dirty="0">
              <a:solidFill>
                <a:srgbClr val="0C0C0C"/>
              </a:solidFill>
              <a:latin typeface="Arial"/>
              <a:cs typeface="Arial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n-GB" sz="1000" dirty="0">
                <a:solidFill>
                  <a:srgbClr val="0C0C0C"/>
                </a:solidFill>
                <a:latin typeface="Arial"/>
                <a:cs typeface="Arial"/>
              </a:rPr>
              <a:t>January 2009 – January 2012</a:t>
            </a:r>
            <a:endParaRPr lang="en-US" sz="1000" dirty="0">
              <a:solidFill>
                <a:srgbClr val="0C0C0C"/>
              </a:solidFill>
              <a:latin typeface="Arial"/>
              <a:cs typeface="Arial"/>
            </a:endParaRPr>
          </a:p>
        </p:txBody>
      </p:sp>
      <p:sp>
        <p:nvSpPr>
          <p:cNvPr id="34" name="Rectangle 6"/>
          <p:cNvSpPr txBox="1">
            <a:spLocks noChangeArrowheads="1"/>
          </p:cNvSpPr>
          <p:nvPr/>
        </p:nvSpPr>
        <p:spPr>
          <a:xfrm>
            <a:off x="1718733" y="4784454"/>
            <a:ext cx="4842933" cy="346871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ru-RU" sz="1200" b="1" kern="120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GB" sz="1050" b="0" dirty="0" smtClean="0">
                <a:solidFill>
                  <a:schemeClr val="accent5">
                    <a:lumMod val="75000"/>
                  </a:schemeClr>
                </a:solidFill>
                <a:latin typeface="Tahoma" charset="0"/>
              </a:rPr>
              <a:t>COMPETENCE – Matching Competences in higher education and economy</a:t>
            </a:r>
            <a:endParaRPr lang="de-DE" sz="1050" b="0" dirty="0">
              <a:solidFill>
                <a:schemeClr val="accent5">
                  <a:lumMod val="75000"/>
                </a:schemeClr>
              </a:solidFill>
              <a:latin typeface="Tahoma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3CB1ECA-16DF-7F4A-A839-CBBED730262F}" type="datetime1">
              <a:rPr lang="en-US" smtClean="0"/>
              <a:t>5/20/14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8</a:t>
            </a:fld>
            <a:endParaRPr kumimoji="0" lang="en-US"/>
          </a:p>
        </p:txBody>
      </p:sp>
      <p:sp>
        <p:nvSpPr>
          <p:cNvPr id="3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388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9CB7A13-1EA1-3D41-A1A5-A4221F23211F}" type="datetime1">
              <a:rPr lang="en-US" smtClean="0"/>
              <a:t>5/20/14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9</a:t>
            </a:fld>
            <a:endParaRPr kumimoji="0" lang="en-US"/>
          </a:p>
        </p:txBody>
      </p:sp>
      <p:sp>
        <p:nvSpPr>
          <p:cNvPr id="7" name="Rectangle 4"/>
          <p:cNvSpPr>
            <a:spLocks noGrp="1"/>
          </p:cNvSpPr>
          <p:nvPr>
            <p:ph idx="1"/>
          </p:nvPr>
        </p:nvSpPr>
        <p:spPr bwMode="auto">
          <a:xfrm>
            <a:off x="0" y="1778002"/>
            <a:ext cx="8389937" cy="174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892175" lvl="1" indent="-342900" eaLnBrk="0" hangingPunct="0">
              <a:spcBef>
                <a:spcPct val="20000"/>
              </a:spcBef>
              <a:buFont typeface="Wingdings" pitchFamily="2" charset="2"/>
              <a:buChar char="§"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Vision</a:t>
            </a:r>
          </a:p>
          <a:p>
            <a:pPr marL="446088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en-US" dirty="0">
                <a:cs typeface="Arial" charset="0"/>
              </a:rPr>
              <a:t>   </a:t>
            </a:r>
            <a:r>
              <a:rPr lang="en-US" dirty="0" smtClean="0">
                <a:cs typeface="Arial" charset="0"/>
              </a:rPr>
              <a:t> To </a:t>
            </a:r>
            <a:r>
              <a:rPr lang="en-US" dirty="0">
                <a:cs typeface="Arial" charset="0"/>
              </a:rPr>
              <a:t>become </a:t>
            </a:r>
            <a:r>
              <a:rPr lang="mk-MK" dirty="0">
                <a:cs typeface="Arial" charset="0"/>
              </a:rPr>
              <a:t>key actor</a:t>
            </a:r>
            <a:r>
              <a:rPr lang="en-US" dirty="0">
                <a:cs typeface="Arial" charset="0"/>
              </a:rPr>
              <a:t> in Macedonia in the processes for creation of a competitive knowledge-based economy.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/>
                <a:cs typeface="Arial"/>
              </a:rPr>
              <a:t>BUSSINES START UP CENTER</a:t>
            </a:r>
            <a:br>
              <a:rPr lang="en-US" sz="2800" dirty="0" smtClean="0">
                <a:latin typeface="Arial"/>
                <a:cs typeface="Arial"/>
              </a:rPr>
            </a:br>
            <a:r>
              <a:rPr lang="en-US" sz="1600" dirty="0" smtClean="0">
                <a:latin typeface="Arial"/>
                <a:cs typeface="Arial"/>
              </a:rPr>
              <a:t>(ADA Grant project in 2 phases 560.000 Euros)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284163" y="2929435"/>
            <a:ext cx="8468767" cy="3507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54025" indent="-454025" algn="l" defTabSz="914400" rtl="0" eaLnBrk="1" latinLnBrk="0" hangingPunct="1">
              <a:spcBef>
                <a:spcPts val="20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60475" indent="-346075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339725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39925" indent="-3317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9076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625725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70213" indent="-344488" algn="l" defTabSz="914400" rtl="0" eaLnBrk="1" latinLnBrk="0" hangingPunct="1">
              <a:spcBef>
                <a:spcPts val="600"/>
              </a:spcBef>
              <a:buClr>
                <a:schemeClr val="tx1">
                  <a:lumMod val="75000"/>
                  <a:lumOff val="2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13113" indent="-344488" algn="l" defTabSz="914400" rtl="0" eaLnBrk="1" latinLnBrk="0" hangingPunct="1">
              <a:spcBef>
                <a:spcPts val="600"/>
              </a:spcBef>
              <a:buClr>
                <a:schemeClr val="bg1">
                  <a:lumMod val="65000"/>
                </a:schemeClr>
              </a:buClr>
              <a:buSzPct val="90000"/>
              <a:buFont typeface="Wingdings" pitchFamily="2" charset="2"/>
              <a:buChar char=""/>
              <a:defRPr 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itchFamily="2" charset="2"/>
              <a:buChar char="§"/>
            </a:pPr>
            <a:r>
              <a:rPr lang="en-US" sz="2400" b="1" dirty="0" smtClean="0">
                <a:latin typeface="Arial" charset="0"/>
                <a:cs typeface="Arial" charset="0"/>
              </a:rPr>
              <a:t>Mission</a:t>
            </a:r>
          </a:p>
          <a:p>
            <a:pPr>
              <a:buFont typeface="Arial" charset="0"/>
              <a:buNone/>
            </a:pPr>
            <a:r>
              <a:rPr lang="en-US" dirty="0" smtClean="0">
                <a:latin typeface="Arial" charset="0"/>
                <a:cs typeface="Arial" charset="0"/>
              </a:rPr>
              <a:t>    Promotion, support and development of innovation and entrepreneurial learning, with aim to decrease unemployment through the creation of new innovative businesses and strengthening the SMEs sector in the Republic of Macedonia.</a:t>
            </a:r>
            <a:endParaRPr lang="mk-MK" dirty="0" smtClean="0">
              <a:latin typeface="Arial" charset="0"/>
              <a:cs typeface="Arial" charset="0"/>
            </a:endParaRPr>
          </a:p>
          <a:p>
            <a:pPr>
              <a:buFont typeface="Arial" charset="0"/>
              <a:buNone/>
            </a:pPr>
            <a:r>
              <a:rPr lang="en-US" dirty="0" smtClean="0">
                <a:latin typeface="Arial" charset="0"/>
                <a:cs typeface="Arial" charset="0"/>
              </a:rPr>
              <a:t>	</a:t>
            </a:r>
            <a:r>
              <a:rPr lang="mk-MK" dirty="0" smtClean="0">
                <a:latin typeface="Arial" charset="0"/>
                <a:cs typeface="Arial" charset="0"/>
              </a:rPr>
              <a:t>To foster (increase) skills for innovation and technology know-how in </a:t>
            </a:r>
            <a:r>
              <a:rPr lang="en-US" dirty="0" smtClean="0">
                <a:latin typeface="Arial" charset="0"/>
                <a:cs typeface="Arial" charset="0"/>
              </a:rPr>
              <a:t>the </a:t>
            </a:r>
            <a:r>
              <a:rPr lang="mk-MK" dirty="0" smtClean="0">
                <a:latin typeface="Arial" charset="0"/>
                <a:cs typeface="Arial" charset="0"/>
              </a:rPr>
              <a:t>Macedonian </a:t>
            </a:r>
            <a:r>
              <a:rPr lang="mk-MK" dirty="0" smtClean="0">
                <a:latin typeface="Arial" charset="0"/>
                <a:cs typeface="Arial" charset="0"/>
              </a:rPr>
              <a:t>econom</a:t>
            </a:r>
            <a:r>
              <a:rPr lang="en-US" dirty="0" smtClean="0">
                <a:latin typeface="Arial" charset="0"/>
                <a:cs typeface="Arial" charset="0"/>
              </a:rPr>
              <a:t>y</a:t>
            </a:r>
            <a:endParaRPr lang="mk-MK" dirty="0" smtClean="0">
              <a:latin typeface="Arial" charset="0"/>
              <a:cs typeface="Arial" charset="0"/>
            </a:endParaRPr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9353" y="2743202"/>
            <a:ext cx="2294573" cy="1125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99698" y="6437032"/>
            <a:ext cx="6124902" cy="365125"/>
          </a:xfrm>
        </p:spPr>
        <p:txBody>
          <a:bodyPr/>
          <a:lstStyle/>
          <a:p>
            <a:r>
              <a:rPr lang="en-US" dirty="0"/>
              <a:t>Working Together for Promoting Knowledge Transfer and IP Commercialization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59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pectrum">
  <a:themeElements>
    <a:clrScheme name="Spectrum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Spectrum">
      <a:majorFont>
        <a:latin typeface="Corbel"/>
        <a:ea typeface=""/>
        <a:cs typeface=""/>
        <a:font script="Jpan" typeface="ＭＳ ゴシック"/>
      </a:majorFont>
      <a:minorFont>
        <a:latin typeface="Calibri"/>
        <a:ea typeface=""/>
        <a:cs typeface=""/>
        <a:font script="Jpan" typeface="ＭＳ ゴシック"/>
      </a:minorFont>
    </a:fontScheme>
    <a:fmtScheme name="Spectrum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50000"/>
              </a:schemeClr>
            </a:gs>
            <a:gs pos="100000">
              <a:schemeClr val="phClr">
                <a:tint val="9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5000"/>
                <a:shade val="70000"/>
                <a:satMod val="150000"/>
              </a:schemeClr>
            </a:gs>
            <a:gs pos="100000">
              <a:schemeClr val="phClr">
                <a:tint val="100000"/>
                <a:shade val="100000"/>
                <a:satMod val="150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6600000" sx="101000" sy="101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50800" dir="5400000" sx="105000" sy="105000" algn="ct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4800000"/>
            </a:lightRig>
          </a:scene3d>
          <a:sp3d prstMaterial="matte">
            <a:bevelT w="635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Spectrum.thmx</Template>
  <TotalTime>1142</TotalTime>
  <Words>2520</Words>
  <Application>Microsoft Macintosh PowerPoint</Application>
  <PresentationFormat>On-screen Show (4:3)</PresentationFormat>
  <Paragraphs>506</Paragraphs>
  <Slides>32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Spectrum</vt:lpstr>
      <vt:lpstr>CorelDRAW</vt:lpstr>
      <vt:lpstr> </vt:lpstr>
      <vt:lpstr>PowerPoint Presentation</vt:lpstr>
      <vt:lpstr>Looking back: Macedonia and the region of Western Balkans  in the past 15-20 years</vt:lpstr>
      <vt:lpstr>Philosophy</vt:lpstr>
      <vt:lpstr> Evolution of Academic Philosophy:   From Basic  Research to Technology Transfer</vt:lpstr>
      <vt:lpstr>PowerPoint Presentation</vt:lpstr>
      <vt:lpstr>Types of “Centers and Parks”</vt:lpstr>
      <vt:lpstr>FACULTY OF MECHANICAL ENGINEERING  Activities in the past 5 years 2008-2013</vt:lpstr>
      <vt:lpstr>BUSSINES START UP CENTER (ADA Grant project in 2 phases 560.000 Euros)</vt:lpstr>
      <vt:lpstr>BUSSINES START UP CENTER</vt:lpstr>
      <vt:lpstr>PowerPoint Presentation</vt:lpstr>
      <vt:lpstr>PowerPoint Presentation</vt:lpstr>
      <vt:lpstr>PowerPoint Presentation</vt:lpstr>
      <vt:lpstr>PowerPoint Presentation</vt:lpstr>
      <vt:lpstr>CIRKO – CENTER FOR RESEARCH, DEVELOPMENT AND CONTINUING EDUCATION</vt:lpstr>
      <vt:lpstr>PowerPoint Presentation</vt:lpstr>
      <vt:lpstr>PowerPoint Presentation</vt:lpstr>
      <vt:lpstr>PowerPoint Presentation</vt:lpstr>
      <vt:lpstr>PowerPoint Presentation</vt:lpstr>
      <vt:lpstr>Type of offered services by the CIRKO </vt:lpstr>
      <vt:lpstr>  example: CIRKO involved in 3D digitalization</vt:lpstr>
      <vt:lpstr>PowerPoint Presentation</vt:lpstr>
      <vt:lpstr> UNIDO project IP belongs to!???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International partners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MARKETS FROM RESEARCH RESULTS</dc:title>
  <dc:creator>Kocov</dc:creator>
  <cp:lastModifiedBy>Kocov</cp:lastModifiedBy>
  <cp:revision>49</cp:revision>
  <dcterms:created xsi:type="dcterms:W3CDTF">2013-11-27T23:48:54Z</dcterms:created>
  <dcterms:modified xsi:type="dcterms:W3CDTF">2014-05-19T23:39:15Z</dcterms:modified>
</cp:coreProperties>
</file>